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0"/>
  </p:notesMasterIdLst>
  <p:handoutMasterIdLst>
    <p:handoutMasterId r:id="rId51"/>
  </p:handoutMasterIdLst>
  <p:sldIdLst>
    <p:sldId id="313" r:id="rId2"/>
    <p:sldId id="312" r:id="rId3"/>
    <p:sldId id="259" r:id="rId4"/>
    <p:sldId id="261" r:id="rId5"/>
    <p:sldId id="262" r:id="rId6"/>
    <p:sldId id="263" r:id="rId7"/>
    <p:sldId id="264" r:id="rId8"/>
    <p:sldId id="265" r:id="rId9"/>
    <p:sldId id="266" r:id="rId10"/>
    <p:sldId id="309" r:id="rId11"/>
    <p:sldId id="310" r:id="rId12"/>
    <p:sldId id="30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2" r:id="rId45"/>
    <p:sldId id="303" r:id="rId46"/>
    <p:sldId id="304" r:id="rId47"/>
    <p:sldId id="305" r:id="rId48"/>
    <p:sldId id="30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FF"/>
    <a:srgbClr val="8A2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94684" autoAdjust="0"/>
  </p:normalViewPr>
  <p:slideViewPr>
    <p:cSldViewPr>
      <p:cViewPr varScale="1">
        <p:scale>
          <a:sx n="110" d="100"/>
          <a:sy n="110" d="100"/>
        </p:scale>
        <p:origin x="1644" y="108"/>
      </p:cViewPr>
      <p:guideLst>
        <p:guide orient="horz" pos="2160"/>
        <p:guide pos="2880"/>
      </p:guideLst>
    </p:cSldViewPr>
  </p:slideViewPr>
  <p:outlineViewPr>
    <p:cViewPr>
      <p:scale>
        <a:sx n="33" d="100"/>
        <a:sy n="33" d="100"/>
      </p:scale>
      <p:origin x="0" y="27222"/>
    </p:cViewPr>
  </p:outlineViewPr>
  <p:notesTextViewPr>
    <p:cViewPr>
      <p:scale>
        <a:sx n="1" d="1"/>
        <a:sy n="1" d="1"/>
      </p:scale>
      <p:origin x="0" y="0"/>
    </p:cViewPr>
  </p:notesTextViewPr>
  <p:sorterViewPr>
    <p:cViewPr>
      <p:scale>
        <a:sx n="100" d="100"/>
        <a:sy n="100" d="100"/>
      </p:scale>
      <p:origin x="0" y="-9936"/>
    </p:cViewPr>
  </p:sorterViewPr>
  <p:notesViewPr>
    <p:cSldViewPr>
      <p:cViewPr varScale="1">
        <p:scale>
          <a:sx n="61" d="100"/>
          <a:sy n="61" d="100"/>
        </p:scale>
        <p:origin x="-168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6D1F6-1541-4DA7-BF76-D122180FD76E}" type="datetimeFigureOut">
              <a:rPr lang="en-US" smtClean="0"/>
              <a:t>9/21/2018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44E4C-5FBD-4AAB-8D58-20842F1C6332}" type="slidenum">
              <a:rPr lang="en-US" smtClean="0"/>
              <a:t>‹#›</a:t>
            </a:fld>
            <a:endParaRPr lang="en-US"/>
          </a:p>
        </p:txBody>
      </p:sp>
    </p:spTree>
    <p:extLst>
      <p:ext uri="{BB962C8B-B14F-4D97-AF65-F5344CB8AC3E}">
        <p14:creationId xmlns:p14="http://schemas.microsoft.com/office/powerpoint/2010/main" val="2156788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46B7E0-C5F2-44F8-A6FE-E3CA0E6CBB0A}" type="datetimeFigureOut">
              <a:rPr lang="en-US" smtClean="0"/>
              <a:t>9/21/2018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34C368-7E35-4A77-97EC-1D775699F0FE}" type="slidenum">
              <a:rPr lang="en-US" smtClean="0"/>
              <a:t>‹#›</a:t>
            </a:fld>
            <a:endParaRPr lang="en-US"/>
          </a:p>
        </p:txBody>
      </p:sp>
    </p:spTree>
    <p:extLst>
      <p:ext uri="{BB962C8B-B14F-4D97-AF65-F5344CB8AC3E}">
        <p14:creationId xmlns:p14="http://schemas.microsoft.com/office/powerpoint/2010/main" val="90228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4C368-7E35-4A77-97EC-1D775699F0FE}" type="slidenum">
              <a:rPr lang="en-US" smtClean="0"/>
              <a:t>37</a:t>
            </a:fld>
            <a:endParaRPr lang="en-US"/>
          </a:p>
        </p:txBody>
      </p:sp>
    </p:spTree>
    <p:extLst>
      <p:ext uri="{BB962C8B-B14F-4D97-AF65-F5344CB8AC3E}">
        <p14:creationId xmlns:p14="http://schemas.microsoft.com/office/powerpoint/2010/main" val="211107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465138" indent="-465138">
              <a:buClr>
                <a:srgbClr val="8A288F"/>
              </a:buClr>
              <a:buSzPct val="100000"/>
              <a:defRPr sz="2600"/>
            </a:lvl1pPr>
            <a:lvl2pPr marL="914400" indent="-457200">
              <a:buClr>
                <a:srgbClr val="8A288F"/>
              </a:buClr>
              <a:defRPr/>
            </a:lvl2pPr>
            <a:lvl3pPr marL="1379538" indent="-465138">
              <a:buClr>
                <a:srgbClr val="8A288F"/>
              </a:buClr>
              <a:buFont typeface="Wingdings" pitchFamily="2" charset="2"/>
              <a:buChar char="§"/>
              <a:defRPr sz="2200"/>
            </a:lvl3pPr>
            <a:lvl4pPr marL="1828800" indent="-457200">
              <a:buClr>
                <a:srgbClr val="8A288F"/>
              </a:buClr>
              <a:buFont typeface="Courier New" pitchFamily="49" charset="0"/>
              <a:buChar char="o"/>
              <a:defRPr/>
            </a:lvl4pPr>
            <a:lvl5pPr marL="2293938" indent="-465138">
              <a:buClr>
                <a:srgbClr val="8A288F"/>
              </a:buCl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84349548"/>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97004399"/>
      </p:ext>
    </p:extLst>
  </p:cSld>
  <p:clrMapOvr>
    <a:masterClrMapping/>
  </p:clrMapOvr>
  <p:transition spd="slow"/>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66825105"/>
      </p:ext>
    </p:extLst>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4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23539447"/>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5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9298075"/>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6_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9" y="6248400"/>
            <a:ext cx="9151939"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4" y="6297619"/>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71" y="357628"/>
            <a:ext cx="8032639"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2"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71" y="5486406"/>
            <a:ext cx="8032639"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2"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2" y="6372231"/>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229600" y="62484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7516974"/>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Content Placeholder 2"/>
          <p:cNvSpPr txBox="1">
            <a:spLocks/>
          </p:cNvSpPr>
          <p:nvPr/>
        </p:nvSpPr>
        <p:spPr>
          <a:xfrm>
            <a:off x="1752600" y="6356450"/>
            <a:ext cx="6234545" cy="430331"/>
          </a:xfrm>
          <a:prstGeom prst="rect">
            <a:avLst/>
          </a:prstGeom>
        </p:spPr>
        <p:txBody>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0" hangingPunct="0">
              <a:spcBef>
                <a:spcPct val="0"/>
              </a:spcBef>
              <a:buClrTx/>
              <a:buFont typeface="Arial" charset="0"/>
              <a:buNone/>
              <a:defRPr/>
            </a:pP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pic>
        <p:nvPicPr>
          <p:cNvPr id="1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3-</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7" r:id="rId3"/>
    <p:sldLayoutId id="2147483668" r:id="rId4"/>
    <p:sldLayoutId id="2147483669" r:id="rId5"/>
    <p:sldLayoutId id="2147483670" r:id="rId6"/>
    <p:sldLayoutId id="2147483671" r:id="rId7"/>
    <p:sldLayoutId id="2147483672" r:id="rId8"/>
  </p:sldLayoutIdLst>
  <p:timing>
    <p:tnLst>
      <p:par>
        <p:cTn id="1" dur="indefinite" restart="never" nodeType="tmRoot"/>
      </p:par>
    </p:tnLst>
  </p:timing>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webopedia.com/TERM/C/cloud_computing.html"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42" y="1524000"/>
            <a:ext cx="3559158" cy="4634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962400" y="2250834"/>
            <a:ext cx="5029200" cy="3346933"/>
          </a:xfrm>
        </p:spPr>
        <p:txBody>
          <a:bodyPr anchor="ctr"/>
          <a:lstStyle/>
          <a:p>
            <a:pPr algn="ctr"/>
            <a:r>
              <a:rPr lang="en-US" b="1" dirty="0" smtClean="0"/>
              <a:t>Module </a:t>
            </a:r>
            <a:r>
              <a:rPr lang="en-US" b="1" dirty="0"/>
              <a:t>3</a:t>
            </a:r>
          </a:p>
          <a:p>
            <a:pPr algn="ctr"/>
            <a:r>
              <a:rPr lang="en-US" sz="4000" b="1" dirty="0"/>
              <a:t>Computers and Mobile Devices: </a:t>
            </a:r>
            <a:r>
              <a:rPr lang="en-US" sz="4000" dirty="0"/>
              <a:t>Evaluating Options for </a:t>
            </a:r>
            <a:r>
              <a:rPr lang="en-US" sz="4000" dirty="0" smtClean="0"/>
              <a:t>Home </a:t>
            </a:r>
            <a:r>
              <a:rPr lang="en-US" sz="4000" dirty="0"/>
              <a:t>and Work</a:t>
            </a:r>
          </a:p>
        </p:txBody>
      </p:sp>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64" y="6377206"/>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a:spLocks noGrp="1"/>
          </p:cNvSpPr>
          <p:nvPr>
            <p:ph sz="quarter" idx="4294967295"/>
          </p:nvPr>
        </p:nvSpPr>
        <p:spPr>
          <a:xfrm>
            <a:off x="1543792" y="6356450"/>
            <a:ext cx="7543800" cy="430331"/>
          </a:xfrm>
        </p:spPr>
        <p:txBody>
          <a:bodyPr/>
          <a:lstStyle/>
          <a:p>
            <a:pPr marL="0" indent="0" algn="ctr"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407240633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162800" cy="1219200"/>
          </a:xfrm>
        </p:spPr>
        <p:txBody>
          <a:bodyPr>
            <a:noAutofit/>
          </a:bodyPr>
          <a:lstStyle/>
          <a:p>
            <a:r>
              <a:rPr lang="en-US" dirty="0"/>
              <a:t>Mobile Computers and Desktops (6 of 7)</a:t>
            </a:r>
          </a:p>
        </p:txBody>
      </p:sp>
      <p:sp>
        <p:nvSpPr>
          <p:cNvPr id="5" name="Content Placeholder 4"/>
          <p:cNvSpPr>
            <a:spLocks noGrp="1"/>
          </p:cNvSpPr>
          <p:nvPr>
            <p:ph sz="quarter" idx="11"/>
          </p:nvPr>
        </p:nvSpPr>
        <p:spPr>
          <a:xfrm>
            <a:off x="304800" y="1603309"/>
            <a:ext cx="8458200" cy="801503"/>
          </a:xfrm>
        </p:spPr>
        <p:txBody>
          <a:bodyPr/>
          <a:lstStyle/>
          <a:p>
            <a:r>
              <a:rPr lang="en-US" sz="2400" dirty="0"/>
              <a:t>A </a:t>
            </a:r>
            <a:r>
              <a:rPr lang="en-US" sz="2400" b="1" dirty="0"/>
              <a:t>stick computer</a:t>
            </a:r>
            <a:r>
              <a:rPr lang="en-US" sz="2400" dirty="0"/>
              <a:t> is a small computer which usually is the same size as, or a little larger than, a USB flash </a:t>
            </a:r>
            <a:r>
              <a:rPr lang="en-US" sz="2400" dirty="0" smtClean="0"/>
              <a:t>drive</a:t>
            </a:r>
            <a:endParaRPr lang="en-US" dirty="0"/>
          </a:p>
        </p:txBody>
      </p:sp>
      <p:pic>
        <p:nvPicPr>
          <p:cNvPr id="6" name="Picture 2" descr="A photo shows a stick computer.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43200" y="2667000"/>
            <a:ext cx="3117273" cy="2692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bwMode="auto">
          <a:xfrm>
            <a:off x="381000" y="5486400"/>
            <a:ext cx="8382000" cy="62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3-7 </a:t>
            </a:r>
            <a:r>
              <a:rPr lang="en-US" sz="1800" dirty="0"/>
              <a:t>Stick computers are approximately the same size as USB flash drives and can connect to an HDMI port on a TV or computer monitor. </a:t>
            </a:r>
          </a:p>
        </p:txBody>
      </p:sp>
    </p:spTree>
    <p:extLst>
      <p:ext uri="{BB962C8B-B14F-4D97-AF65-F5344CB8AC3E}">
        <p14:creationId xmlns:p14="http://schemas.microsoft.com/office/powerpoint/2010/main" val="2904281651"/>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315200" cy="1143000"/>
          </a:xfrm>
        </p:spPr>
        <p:txBody>
          <a:bodyPr>
            <a:noAutofit/>
          </a:bodyPr>
          <a:lstStyle/>
          <a:p>
            <a:r>
              <a:rPr lang="en-US" dirty="0"/>
              <a:t>Mobile Computers and Desktops (7 of 7)</a:t>
            </a:r>
          </a:p>
        </p:txBody>
      </p:sp>
      <p:sp>
        <p:nvSpPr>
          <p:cNvPr id="5" name="Content Placeholder 4"/>
          <p:cNvSpPr>
            <a:spLocks noGrp="1"/>
          </p:cNvSpPr>
          <p:nvPr>
            <p:ph sz="quarter" idx="11"/>
          </p:nvPr>
        </p:nvSpPr>
        <p:spPr>
          <a:xfrm>
            <a:off x="381000" y="1295400"/>
            <a:ext cx="8229600" cy="1219200"/>
          </a:xfrm>
        </p:spPr>
        <p:txBody>
          <a:bodyPr/>
          <a:lstStyle/>
          <a:p>
            <a:r>
              <a:rPr lang="en-US" sz="2400" dirty="0"/>
              <a:t>A </a:t>
            </a:r>
            <a:r>
              <a:rPr lang="en-US" sz="2400" b="1" dirty="0"/>
              <a:t>desktop</a:t>
            </a:r>
            <a:r>
              <a:rPr lang="en-US" sz="2400" dirty="0"/>
              <a:t>, or desktop computer, is a personal computer designed to be in a stationary location, where all of its components fit on or under a desk or </a:t>
            </a:r>
            <a:r>
              <a:rPr lang="en-US" sz="2400" dirty="0" smtClean="0"/>
              <a:t>table</a:t>
            </a:r>
            <a:endParaRPr lang="en-US" dirty="0"/>
          </a:p>
        </p:txBody>
      </p:sp>
      <p:pic>
        <p:nvPicPr>
          <p:cNvPr id="6" name="Picture 2" descr="An illustration shows the parts of the Windows and Mac computers placed on tables. The parts of the Windows computers are as follows: monitor, keyboard, desktop with tower, mouse, and speakers. The parts of the all-in-one Mac computer are as follows: all-in-one monitor, speakers, keyboard, and mouse.&#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514600" y="2667000"/>
            <a:ext cx="3649108" cy="257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bwMode="auto">
          <a:xfrm>
            <a:off x="304800" y="5510960"/>
            <a:ext cx="8458200" cy="66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Figure 3-8</a:t>
            </a:r>
            <a:r>
              <a:rPr lang="en-US" sz="2000" dirty="0"/>
              <a:t> The desktop with a tower shown in this figure is a Windows computer, and the all-in-one is a Mac computer. </a:t>
            </a:r>
          </a:p>
        </p:txBody>
      </p:sp>
    </p:spTree>
    <p:extLst>
      <p:ext uri="{BB962C8B-B14F-4D97-AF65-F5344CB8AC3E}">
        <p14:creationId xmlns:p14="http://schemas.microsoft.com/office/powerpoint/2010/main" val="79209512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71" y="152400"/>
            <a:ext cx="8032639" cy="1004011"/>
          </a:xfrm>
        </p:spPr>
        <p:txBody>
          <a:bodyPr/>
          <a:lstStyle/>
          <a:p>
            <a:r>
              <a:rPr lang="en-US" dirty="0"/>
              <a:t>Servers (1 of 3)</a:t>
            </a:r>
          </a:p>
        </p:txBody>
      </p:sp>
      <p:sp>
        <p:nvSpPr>
          <p:cNvPr id="5" name="Content Placeholder 4"/>
          <p:cNvSpPr>
            <a:spLocks noGrp="1"/>
          </p:cNvSpPr>
          <p:nvPr>
            <p:ph sz="quarter" idx="11"/>
          </p:nvPr>
        </p:nvSpPr>
        <p:spPr>
          <a:xfrm>
            <a:off x="304800" y="987137"/>
            <a:ext cx="8534400" cy="1908463"/>
          </a:xfrm>
        </p:spPr>
        <p:txBody>
          <a:bodyPr/>
          <a:lstStyle/>
          <a:p>
            <a:r>
              <a:rPr lang="en-US" sz="2400" dirty="0"/>
              <a:t>A </a:t>
            </a:r>
            <a:r>
              <a:rPr lang="en-US" sz="2400" b="1" dirty="0"/>
              <a:t>server </a:t>
            </a:r>
            <a:r>
              <a:rPr lang="en-US" sz="2400" dirty="0"/>
              <a:t>is a computer dedicated to providing one or more services to other computers or devices on a network</a:t>
            </a:r>
          </a:p>
          <a:p>
            <a:pPr lvl="1"/>
            <a:r>
              <a:rPr lang="en-US" sz="2000" dirty="0"/>
              <a:t>Rack server</a:t>
            </a:r>
          </a:p>
          <a:p>
            <a:pPr lvl="1"/>
            <a:r>
              <a:rPr lang="en-US" sz="2000" dirty="0"/>
              <a:t>Blade server</a:t>
            </a:r>
          </a:p>
          <a:p>
            <a:pPr lvl="1"/>
            <a:r>
              <a:rPr lang="en-US" sz="2000" dirty="0"/>
              <a:t>Tower </a:t>
            </a:r>
            <a:r>
              <a:rPr lang="en-US" sz="2000" dirty="0" smtClean="0"/>
              <a:t>server</a:t>
            </a:r>
            <a:endParaRPr lang="en-US" sz="2400" dirty="0"/>
          </a:p>
        </p:txBody>
      </p:sp>
      <p:pic>
        <p:nvPicPr>
          <p:cNvPr id="6" name="Picture 2" descr="An illustration shows a rack server, a blade server, and a tower server.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676" y="2362200"/>
            <a:ext cx="2771775" cy="30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bwMode="auto">
          <a:xfrm>
            <a:off x="228600" y="5638800"/>
            <a:ext cx="868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3-9</a:t>
            </a:r>
            <a:r>
              <a:rPr lang="en-US" sz="1800" dirty="0"/>
              <a:t> Shown here are a rack server, blade server, and </a:t>
            </a:r>
            <a:r>
              <a:rPr lang="en-US" sz="1800" dirty="0" smtClean="0"/>
              <a:t>tower </a:t>
            </a:r>
            <a:r>
              <a:rPr lang="en-US" sz="1800" dirty="0"/>
              <a:t>server</a:t>
            </a:r>
            <a:r>
              <a:rPr lang="en-US" sz="1800" dirty="0" smtClean="0"/>
              <a:t>.</a:t>
            </a:r>
            <a:endParaRPr lang="en-US" sz="1800" dirty="0"/>
          </a:p>
        </p:txBody>
      </p:sp>
    </p:spTree>
    <p:extLst>
      <p:ext uri="{BB962C8B-B14F-4D97-AF65-F5344CB8AC3E}">
        <p14:creationId xmlns:p14="http://schemas.microsoft.com/office/powerpoint/2010/main" val="94175118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81000" y="152400"/>
            <a:ext cx="8610600" cy="685800"/>
          </a:xfrm>
        </p:spPr>
        <p:txBody>
          <a:bodyPr/>
          <a:lstStyle/>
          <a:p>
            <a:r>
              <a:rPr lang="en-US" dirty="0" smtClean="0"/>
              <a:t>Servers (2 of 3)</a:t>
            </a:r>
            <a:endParaRPr lang="en-US" dirty="0"/>
          </a:p>
        </p:txBody>
      </p:sp>
      <p:sp>
        <p:nvSpPr>
          <p:cNvPr id="17" name="Content Placeholder 16"/>
          <p:cNvSpPr>
            <a:spLocks noGrp="1"/>
          </p:cNvSpPr>
          <p:nvPr>
            <p:ph sz="quarter" idx="11"/>
          </p:nvPr>
        </p:nvSpPr>
        <p:spPr>
          <a:xfrm>
            <a:off x="487358" y="1295400"/>
            <a:ext cx="8046720" cy="457200"/>
          </a:xfrm>
        </p:spPr>
        <p:txBody>
          <a:bodyPr/>
          <a:lstStyle/>
          <a:p>
            <a:pPr marL="0" indent="0" algn="ctr">
              <a:buNone/>
            </a:pPr>
            <a:r>
              <a:rPr lang="en-US" sz="2400" b="1" dirty="0"/>
              <a:t>Table 3-1 </a:t>
            </a:r>
            <a:r>
              <a:rPr lang="en-US" sz="2400" b="1" dirty="0" smtClean="0"/>
              <a:t>Dedicated </a:t>
            </a:r>
            <a:r>
              <a:rPr lang="en-US" sz="2400" b="1" dirty="0"/>
              <a:t>Servers</a:t>
            </a:r>
          </a:p>
        </p:txBody>
      </p:sp>
      <p:graphicFrame>
        <p:nvGraphicFramePr>
          <p:cNvPr id="18" name="Table 17"/>
          <p:cNvGraphicFramePr>
            <a:graphicFrameLocks noGrp="1"/>
          </p:cNvGraphicFramePr>
          <p:nvPr>
            <p:extLst>
              <p:ext uri="{D42A27DB-BD31-4B8C-83A1-F6EECF244321}">
                <p14:modId xmlns:p14="http://schemas.microsoft.com/office/powerpoint/2010/main" val="2818174561"/>
              </p:ext>
            </p:extLst>
          </p:nvPr>
        </p:nvGraphicFramePr>
        <p:xfrm>
          <a:off x="457200" y="1752600"/>
          <a:ext cx="8153400" cy="4158327"/>
        </p:xfrm>
        <a:graphic>
          <a:graphicData uri="http://schemas.openxmlformats.org/drawingml/2006/table">
            <a:tbl>
              <a:tblPr firstRow="1" bandRow="1">
                <a:tableStyleId>{5940675A-B579-460E-94D1-54222C63F5DA}</a:tableStyleId>
              </a:tblPr>
              <a:tblGrid>
                <a:gridCol w="2590800"/>
                <a:gridCol w="5562600"/>
              </a:tblGrid>
              <a:tr h="283975">
                <a:tc>
                  <a:txBody>
                    <a:bodyPr/>
                    <a:lstStyle/>
                    <a:p>
                      <a:pPr algn="ctr"/>
                      <a:r>
                        <a:rPr lang="en-US" sz="1200" b="1" i="0" u="none" strike="noStrike" baseline="0" dirty="0" smtClean="0">
                          <a:solidFill>
                            <a:schemeClr val="bg1"/>
                          </a:solidFill>
                          <a:latin typeface="Arial" pitchFamily="34" charset="0"/>
                          <a:cs typeface="Arial" pitchFamily="34" charset="0"/>
                        </a:rPr>
                        <a:t>Type</a:t>
                      </a:r>
                      <a:endParaRPr lang="en-US" sz="1200" b="1" dirty="0">
                        <a:solidFill>
                          <a:schemeClr val="bg1"/>
                        </a:solidFill>
                        <a:latin typeface="Arial" pitchFamily="34" charset="0"/>
                        <a:cs typeface="Arial" pitchFamily="34" charset="0"/>
                      </a:endParaRPr>
                    </a:p>
                  </a:txBody>
                  <a:tcPr>
                    <a:solidFill>
                      <a:srgbClr val="8A288F"/>
                    </a:solidFill>
                  </a:tcPr>
                </a:tc>
                <a:tc>
                  <a:txBody>
                    <a:bodyPr/>
                    <a:lstStyle/>
                    <a:p>
                      <a:pPr algn="ctr"/>
                      <a:r>
                        <a:rPr lang="en-US" sz="1200" b="1" i="0" u="none" strike="noStrike" baseline="0" dirty="0" smtClean="0">
                          <a:solidFill>
                            <a:schemeClr val="bg1"/>
                          </a:solidFill>
                          <a:latin typeface="Arial" pitchFamily="34" charset="0"/>
                          <a:cs typeface="Arial" pitchFamily="34" charset="0"/>
                        </a:rPr>
                        <a:t>Main Service Provided</a:t>
                      </a:r>
                      <a:endParaRPr lang="en-US" sz="1200" b="1" dirty="0">
                        <a:solidFill>
                          <a:schemeClr val="bg1"/>
                        </a:solidFill>
                        <a:latin typeface="Arial" pitchFamily="34" charset="0"/>
                        <a:cs typeface="Arial" pitchFamily="34" charset="0"/>
                      </a:endParaRPr>
                    </a:p>
                  </a:txBody>
                  <a:tcPr>
                    <a:solidFill>
                      <a:srgbClr val="8A288F"/>
                    </a:solidFill>
                  </a:tcPr>
                </a:tc>
              </a:tr>
              <a:tr h="283975">
                <a:tc>
                  <a:txBody>
                    <a:bodyPr/>
                    <a:lstStyle/>
                    <a:p>
                      <a:r>
                        <a:rPr lang="en-US" sz="1200" b="0" i="0" u="none" strike="noStrike" baseline="0" dirty="0" smtClean="0">
                          <a:latin typeface="Arial" pitchFamily="34" charset="0"/>
                          <a:cs typeface="Arial" pitchFamily="34" charset="0"/>
                        </a:rPr>
                        <a:t>Application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Stores and runs apps</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Backup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 Backs up and restores files, folders, and media</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Database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Stores and provides access to a database</a:t>
                      </a:r>
                      <a:endParaRPr lang="en-US" sz="1200" dirty="0">
                        <a:latin typeface="Arial" pitchFamily="34" charset="0"/>
                        <a:cs typeface="Arial" pitchFamily="34" charset="0"/>
                      </a:endParaRPr>
                    </a:p>
                  </a:txBody>
                  <a:tcPr/>
                </a:tc>
              </a:tr>
              <a:tr h="218078">
                <a:tc>
                  <a:txBody>
                    <a:bodyPr/>
                    <a:lstStyle/>
                    <a:p>
                      <a:pPr algn="l"/>
                      <a:r>
                        <a:rPr lang="en-US" sz="1200" b="0" i="0" u="none" strike="noStrike" baseline="0" dirty="0" smtClean="0">
                          <a:latin typeface="Arial" pitchFamily="34" charset="0"/>
                          <a:cs typeface="Arial" pitchFamily="34" charset="0"/>
                        </a:rPr>
                        <a:t>Domain name server</a:t>
                      </a:r>
                      <a:endParaRPr lang="en-US" sz="1200" dirty="0">
                        <a:latin typeface="Arial" pitchFamily="34" charset="0"/>
                        <a:cs typeface="Arial" pitchFamily="34" charset="0"/>
                      </a:endParaRPr>
                    </a:p>
                  </a:txBody>
                  <a:tcPr/>
                </a:tc>
                <a:tc>
                  <a:txBody>
                    <a:bodyPr/>
                    <a:lstStyle/>
                    <a:p>
                      <a:pPr algn="l"/>
                      <a:r>
                        <a:rPr lang="en-US" sz="1200" b="0" i="0" u="none" strike="noStrike" baseline="0" dirty="0" smtClean="0">
                          <a:latin typeface="Arial" pitchFamily="34" charset="0"/>
                          <a:cs typeface="Arial" pitchFamily="34" charset="0"/>
                        </a:rPr>
                        <a:t> Stores domain names and their corresponding IP addresses</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File server (or storage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Stores and manages files</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FTP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 Stores files for user upload or download via FTP</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Game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 Provides a central location for online gaming</a:t>
                      </a:r>
                      <a:endParaRPr lang="en-US" sz="1200" dirty="0">
                        <a:latin typeface="Arial" pitchFamily="34" charset="0"/>
                        <a:cs typeface="Arial" pitchFamily="34" charset="0"/>
                      </a:endParaRPr>
                    </a:p>
                  </a:txBody>
                  <a:tcPr/>
                </a:tc>
              </a:tr>
              <a:tr h="331195">
                <a:tc>
                  <a:txBody>
                    <a:bodyPr/>
                    <a:lstStyle/>
                    <a:p>
                      <a:pPr algn="l"/>
                      <a:r>
                        <a:rPr lang="en-US" sz="1200" b="0" i="0" u="none" strike="noStrike" baseline="0" dirty="0" smtClean="0">
                          <a:latin typeface="Arial" pitchFamily="34" charset="0"/>
                          <a:cs typeface="Arial" pitchFamily="34" charset="0"/>
                        </a:rPr>
                        <a:t>Home server</a:t>
                      </a:r>
                      <a:endParaRPr lang="en-US" sz="1200" dirty="0">
                        <a:latin typeface="Arial" pitchFamily="34" charset="0"/>
                        <a:cs typeface="Arial" pitchFamily="34" charset="0"/>
                      </a:endParaRPr>
                    </a:p>
                  </a:txBody>
                  <a:tcPr/>
                </a:tc>
                <a:tc>
                  <a:txBody>
                    <a:bodyPr/>
                    <a:lstStyle/>
                    <a:p>
                      <a:pPr algn="l"/>
                      <a:r>
                        <a:rPr lang="en-US" sz="1200" b="0" i="0" u="none" strike="noStrike" baseline="0" dirty="0" smtClean="0">
                          <a:latin typeface="Arial" pitchFamily="34" charset="0"/>
                          <a:cs typeface="Arial" pitchFamily="34" charset="0"/>
                        </a:rPr>
                        <a:t>Provides storage, Internet connections, or other services to computers and devices in a household</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List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Stores and manages email lists</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Mail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Stores and delivers email messages</a:t>
                      </a:r>
                      <a:endParaRPr lang="en-US" sz="1200" dirty="0">
                        <a:latin typeface="Arial" pitchFamily="34" charset="0"/>
                        <a:cs typeface="Arial" pitchFamily="34" charset="0"/>
                      </a:endParaRPr>
                    </a:p>
                  </a:txBody>
                  <a:tcPr/>
                </a:tc>
              </a:tr>
              <a:tr h="194887">
                <a:tc>
                  <a:txBody>
                    <a:bodyPr/>
                    <a:lstStyle/>
                    <a:p>
                      <a:r>
                        <a:rPr lang="en-US" sz="1200" b="0" i="0" u="none" strike="noStrike" baseline="0" dirty="0" smtClean="0">
                          <a:latin typeface="Arial" pitchFamily="34" charset="0"/>
                          <a:cs typeface="Arial" pitchFamily="34" charset="0"/>
                        </a:rPr>
                        <a:t>Network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Manages network traffic</a:t>
                      </a:r>
                      <a:endParaRPr lang="en-US" sz="1200" dirty="0">
                        <a:latin typeface="Arial" pitchFamily="34" charset="0"/>
                        <a:cs typeface="Arial" pitchFamily="34" charset="0"/>
                      </a:endParaRPr>
                    </a:p>
                  </a:txBody>
                  <a:tcPr/>
                </a:tc>
              </a:tr>
              <a:tr h="283975">
                <a:tc>
                  <a:txBody>
                    <a:bodyPr/>
                    <a:lstStyle/>
                    <a:p>
                      <a:r>
                        <a:rPr lang="en-US" sz="1200" b="0" i="0" u="none" strike="noStrike" baseline="0" dirty="0" smtClean="0">
                          <a:latin typeface="Arial" pitchFamily="34" charset="0"/>
                          <a:cs typeface="Arial" pitchFamily="34" charset="0"/>
                        </a:rPr>
                        <a:t>Print server</a:t>
                      </a:r>
                      <a:endParaRPr lang="en-US" sz="1200" dirty="0">
                        <a:latin typeface="Arial" pitchFamily="34" charset="0"/>
                        <a:cs typeface="Arial" pitchFamily="34" charset="0"/>
                      </a:endParaRPr>
                    </a:p>
                  </a:txBody>
                  <a:tcPr/>
                </a:tc>
                <a:tc>
                  <a:txBody>
                    <a:bodyPr/>
                    <a:lstStyle/>
                    <a:p>
                      <a:r>
                        <a:rPr lang="en-US" sz="1200" b="0" i="0" u="none" strike="noStrike" baseline="0" dirty="0" smtClean="0">
                          <a:latin typeface="Arial" pitchFamily="34" charset="0"/>
                          <a:cs typeface="Arial" pitchFamily="34" charset="0"/>
                        </a:rPr>
                        <a:t>Manages printers and documents being printed</a:t>
                      </a:r>
                      <a:endParaRPr lang="en-US" sz="1200" dirty="0">
                        <a:latin typeface="Arial" pitchFamily="34" charset="0"/>
                        <a:cs typeface="Arial" pitchFamily="34" charset="0"/>
                      </a:endParaRPr>
                    </a:p>
                  </a:txBody>
                  <a:tcPr/>
                </a:tc>
              </a:tr>
              <a:tr h="312737">
                <a:tc>
                  <a:txBody>
                    <a:bodyPr/>
                    <a:lstStyle/>
                    <a:p>
                      <a:pPr algn="l"/>
                      <a:r>
                        <a:rPr lang="en-US" sz="1200" b="0" i="0" u="none" strike="noStrike" baseline="0" dirty="0" smtClean="0">
                          <a:latin typeface="Arial" pitchFamily="34" charset="0"/>
                          <a:cs typeface="Arial" pitchFamily="34" charset="0"/>
                        </a:rPr>
                        <a:t>Web server</a:t>
                      </a:r>
                      <a:endParaRPr lang="en-US" sz="1200" dirty="0">
                        <a:latin typeface="Arial" pitchFamily="34" charset="0"/>
                        <a:cs typeface="Arial" pitchFamily="34" charset="0"/>
                      </a:endParaRPr>
                    </a:p>
                  </a:txBody>
                  <a:tcPr/>
                </a:tc>
                <a:tc>
                  <a:txBody>
                    <a:bodyPr/>
                    <a:lstStyle/>
                    <a:p>
                      <a:pPr algn="l"/>
                      <a:r>
                        <a:rPr lang="en-US" sz="1200" b="0" i="0" u="none" strike="noStrike" baseline="0" dirty="0" smtClean="0">
                          <a:latin typeface="Arial" pitchFamily="34" charset="0"/>
                          <a:cs typeface="Arial" pitchFamily="34" charset="0"/>
                        </a:rPr>
                        <a:t> Stores and delivers requested webpages to a computer via a browse</a:t>
                      </a:r>
                      <a:endParaRPr lang="en-US" sz="12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271621894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Servers </a:t>
            </a:r>
            <a:r>
              <a:rPr lang="en-US" dirty="0" smtClean="0"/>
              <a:t>(3 </a:t>
            </a:r>
            <a:r>
              <a:rPr lang="en-US" dirty="0"/>
              <a:t>of 3)</a:t>
            </a:r>
          </a:p>
        </p:txBody>
      </p:sp>
      <p:sp>
        <p:nvSpPr>
          <p:cNvPr id="7" name="Content Placeholder 6"/>
          <p:cNvSpPr>
            <a:spLocks noGrp="1"/>
          </p:cNvSpPr>
          <p:nvPr>
            <p:ph idx="1"/>
          </p:nvPr>
        </p:nvSpPr>
        <p:spPr>
          <a:xfrm>
            <a:off x="228600" y="1265237"/>
            <a:ext cx="8763000" cy="4906963"/>
          </a:xfrm>
        </p:spPr>
        <p:txBody>
          <a:bodyPr/>
          <a:lstStyle/>
          <a:p>
            <a:r>
              <a:rPr lang="en-US" sz="2400" dirty="0"/>
              <a:t>Virtualization is the practice of sharing or pooling computing resources, such as servers and storage devices</a:t>
            </a:r>
          </a:p>
          <a:p>
            <a:pPr lvl="1"/>
            <a:r>
              <a:rPr lang="en-US" sz="2000" dirty="0"/>
              <a:t>Server virtualization uses software to enable a physical server to emulate the hardware and computing capabilities of one or more servers, known as virtual servers</a:t>
            </a:r>
          </a:p>
          <a:p>
            <a:r>
              <a:rPr lang="en-US" sz="2400" dirty="0"/>
              <a:t>A server farm is a network of several servers together in a single location</a:t>
            </a:r>
          </a:p>
          <a:p>
            <a:r>
              <a:rPr lang="en-US" sz="2400" dirty="0"/>
              <a:t>A mainframe is a large, expensive, powerful server that can handle hundreds or thousands of connected users simultaneously</a:t>
            </a:r>
          </a:p>
        </p:txBody>
      </p:sp>
    </p:spTree>
    <p:extLst>
      <p:ext uri="{BB962C8B-B14F-4D97-AF65-F5344CB8AC3E}">
        <p14:creationId xmlns:p14="http://schemas.microsoft.com/office/powerpoint/2010/main" val="3120748693"/>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Terminals (1 of 4)</a:t>
            </a:r>
            <a:endParaRPr lang="en-US" dirty="0"/>
          </a:p>
        </p:txBody>
      </p:sp>
      <p:sp>
        <p:nvSpPr>
          <p:cNvPr id="6" name="Content Placeholder 5"/>
          <p:cNvSpPr>
            <a:spLocks noGrp="1"/>
          </p:cNvSpPr>
          <p:nvPr>
            <p:ph idx="1"/>
          </p:nvPr>
        </p:nvSpPr>
        <p:spPr/>
        <p:txBody>
          <a:bodyPr/>
          <a:lstStyle/>
          <a:p>
            <a:r>
              <a:rPr lang="en-US" sz="2800" dirty="0"/>
              <a:t>A terminal</a:t>
            </a:r>
            <a:r>
              <a:rPr lang="en-US" sz="2800" i="1" dirty="0"/>
              <a:t> </a:t>
            </a:r>
            <a:r>
              <a:rPr lang="en-US" sz="2800" dirty="0"/>
              <a:t>is a computer, usually with limited processing power, that enables users to send data to and/or receive information from a server, or host computer</a:t>
            </a:r>
          </a:p>
          <a:p>
            <a:r>
              <a:rPr lang="en-US" sz="2800" dirty="0"/>
              <a:t>A thin client is a terminal that looks like a desktop but has limited capabilities and components</a:t>
            </a:r>
          </a:p>
          <a:p>
            <a:r>
              <a:rPr lang="en-US" sz="2800" dirty="0"/>
              <a:t>Most retail stores use a POS terminal to record purchases, process credit or debit cards, and update </a:t>
            </a:r>
            <a:r>
              <a:rPr lang="en-US" sz="2800" dirty="0" smtClean="0"/>
              <a:t>inventory</a:t>
            </a:r>
            <a:endParaRPr lang="en-US" sz="2800" dirty="0"/>
          </a:p>
        </p:txBody>
      </p:sp>
    </p:spTree>
    <p:extLst>
      <p:ext uri="{BB962C8B-B14F-4D97-AF65-F5344CB8AC3E}">
        <p14:creationId xmlns:p14="http://schemas.microsoft.com/office/powerpoint/2010/main" val="455950121"/>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914400"/>
          </a:xfrm>
        </p:spPr>
        <p:txBody>
          <a:bodyPr/>
          <a:lstStyle/>
          <a:p>
            <a:r>
              <a:rPr lang="en-US" dirty="0" smtClean="0"/>
              <a:t>Terminals (2 of 4)</a:t>
            </a:r>
            <a:endParaRPr lang="en-US" dirty="0"/>
          </a:p>
        </p:txBody>
      </p:sp>
      <p:pic>
        <p:nvPicPr>
          <p:cNvPr id="2050" name="Picture 2" descr="An illustration shows the self-service checkout machine with the parts as follows: a touch screen monitor at the top; a bar code reader scans the bar code on item being purchased; customer bagging area at the left; and slots for deposit and return change located next to the monito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741" y="1086409"/>
            <a:ext cx="5065059" cy="386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3"/>
          <p:cNvSpPr txBox="1">
            <a:spLocks/>
          </p:cNvSpPr>
          <p:nvPr/>
        </p:nvSpPr>
        <p:spPr bwMode="auto">
          <a:xfrm>
            <a:off x="228600" y="518160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3-10 </a:t>
            </a:r>
            <a:r>
              <a:rPr lang="en-US" sz="1800" dirty="0"/>
              <a:t>Many grocery stores offer self-service checkouts, </a:t>
            </a:r>
            <a:r>
              <a:rPr lang="en-US" sz="1800" dirty="0" smtClean="0"/>
              <a:t>where consumers </a:t>
            </a:r>
            <a:r>
              <a:rPr lang="en-US" sz="1800" dirty="0"/>
              <a:t>use POS terminals to scan purchases, scan their store or </a:t>
            </a:r>
            <a:r>
              <a:rPr lang="en-US" sz="1800" dirty="0" smtClean="0"/>
              <a:t>saver card </a:t>
            </a:r>
            <a:r>
              <a:rPr lang="en-US" sz="1800" dirty="0"/>
              <a:t>and coupons, and then pay for the </a:t>
            </a:r>
            <a:r>
              <a:rPr lang="en-US" sz="1800" dirty="0" smtClean="0"/>
              <a:t>goods. </a:t>
            </a:r>
            <a:endParaRPr lang="en-US" sz="1800" dirty="0"/>
          </a:p>
        </p:txBody>
      </p:sp>
    </p:spTree>
    <p:extLst>
      <p:ext uri="{BB962C8B-B14F-4D97-AF65-F5344CB8AC3E}">
        <p14:creationId xmlns:p14="http://schemas.microsoft.com/office/powerpoint/2010/main" val="6847585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76200"/>
            <a:ext cx="8032639" cy="1004011"/>
          </a:xfrm>
        </p:spPr>
        <p:txBody>
          <a:bodyPr/>
          <a:lstStyle/>
          <a:p>
            <a:r>
              <a:rPr lang="en-US" dirty="0"/>
              <a:t>Terminals </a:t>
            </a:r>
            <a:r>
              <a:rPr lang="en-US" dirty="0" smtClean="0"/>
              <a:t>(3 </a:t>
            </a:r>
            <a:r>
              <a:rPr lang="en-US" dirty="0"/>
              <a:t>of </a:t>
            </a:r>
            <a:r>
              <a:rPr lang="en-US" dirty="0" smtClean="0"/>
              <a:t>4)</a:t>
            </a:r>
            <a:endParaRPr lang="en-US" dirty="0"/>
          </a:p>
        </p:txBody>
      </p:sp>
      <p:sp>
        <p:nvSpPr>
          <p:cNvPr id="3" name="Content Placeholder 2"/>
          <p:cNvSpPr>
            <a:spLocks noGrp="1"/>
          </p:cNvSpPr>
          <p:nvPr>
            <p:ph sz="quarter" idx="11"/>
          </p:nvPr>
        </p:nvSpPr>
        <p:spPr>
          <a:xfrm>
            <a:off x="251601" y="1143000"/>
            <a:ext cx="8587599" cy="1384388"/>
          </a:xfrm>
        </p:spPr>
        <p:txBody>
          <a:bodyPr>
            <a:normAutofit/>
          </a:bodyPr>
          <a:lstStyle/>
          <a:p>
            <a:r>
              <a:rPr lang="en-US" sz="2800" dirty="0"/>
              <a:t>An ATM</a:t>
            </a:r>
            <a:r>
              <a:rPr lang="en-US" sz="2800" i="1" dirty="0"/>
              <a:t> </a:t>
            </a:r>
            <a:r>
              <a:rPr lang="en-US" sz="2800" dirty="0"/>
              <a:t>(automated teller machine) is a self-service banking terminal that connects to a host computer through a network</a:t>
            </a:r>
          </a:p>
        </p:txBody>
      </p:sp>
      <p:pic>
        <p:nvPicPr>
          <p:cNvPr id="3074" name="Picture 2" descr="A photo shows a close-up shot of a person inserting a debit card in an ATM machin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90800"/>
            <a:ext cx="3986213"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304800" y="5448300"/>
            <a:ext cx="8458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3-11 </a:t>
            </a:r>
            <a:r>
              <a:rPr lang="en-US" sz="1800" dirty="0"/>
              <a:t>An ATM is a self-service banking terminal that </a:t>
            </a:r>
            <a:r>
              <a:rPr lang="en-US" sz="1800" dirty="0" smtClean="0"/>
              <a:t>allows customers </a:t>
            </a:r>
            <a:r>
              <a:rPr lang="en-US" sz="1800" dirty="0"/>
              <a:t>to access their bank </a:t>
            </a:r>
            <a:r>
              <a:rPr lang="en-US" sz="1800" dirty="0" smtClean="0"/>
              <a:t>accounts. </a:t>
            </a:r>
            <a:endParaRPr lang="en-US" sz="1800" dirty="0"/>
          </a:p>
        </p:txBody>
      </p:sp>
    </p:spTree>
    <p:extLst>
      <p:ext uri="{BB962C8B-B14F-4D97-AF65-F5344CB8AC3E}">
        <p14:creationId xmlns:p14="http://schemas.microsoft.com/office/powerpoint/2010/main" val="333055877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152400"/>
            <a:ext cx="8032639" cy="685753"/>
          </a:xfrm>
        </p:spPr>
        <p:txBody>
          <a:bodyPr/>
          <a:lstStyle/>
          <a:p>
            <a:r>
              <a:rPr lang="en-US" dirty="0"/>
              <a:t>Terminals </a:t>
            </a:r>
            <a:r>
              <a:rPr lang="en-US" dirty="0" smtClean="0"/>
              <a:t>(4 </a:t>
            </a:r>
            <a:r>
              <a:rPr lang="en-US" dirty="0"/>
              <a:t>of 4</a:t>
            </a:r>
            <a:r>
              <a:rPr lang="en-US" dirty="0" smtClean="0"/>
              <a:t>)</a:t>
            </a:r>
            <a:endParaRPr lang="en-US" dirty="0"/>
          </a:p>
        </p:txBody>
      </p:sp>
      <p:sp>
        <p:nvSpPr>
          <p:cNvPr id="3" name="Content Placeholder 2"/>
          <p:cNvSpPr>
            <a:spLocks noGrp="1"/>
          </p:cNvSpPr>
          <p:nvPr>
            <p:ph sz="quarter" idx="11"/>
          </p:nvPr>
        </p:nvSpPr>
        <p:spPr>
          <a:xfrm>
            <a:off x="251601" y="914400"/>
            <a:ext cx="8739999" cy="1295400"/>
          </a:xfrm>
        </p:spPr>
        <p:txBody>
          <a:bodyPr>
            <a:noAutofit/>
          </a:bodyPr>
          <a:lstStyle/>
          <a:p>
            <a:r>
              <a:rPr lang="en-US" sz="2400" dirty="0"/>
              <a:t>A self-service kiosk</a:t>
            </a:r>
            <a:r>
              <a:rPr lang="en-US" sz="2400" i="1" dirty="0"/>
              <a:t> </a:t>
            </a:r>
            <a:r>
              <a:rPr lang="en-US" sz="2400" dirty="0"/>
              <a:t>is a freestanding terminal that usually has a touch screen for user </a:t>
            </a:r>
            <a:r>
              <a:rPr lang="en-US" sz="2400" dirty="0" smtClean="0"/>
              <a:t>interaction</a:t>
            </a:r>
          </a:p>
          <a:p>
            <a:pPr marL="0" indent="0" algn="ctr">
              <a:buNone/>
            </a:pPr>
            <a:r>
              <a:rPr lang="en-US" sz="2400" b="1" dirty="0"/>
              <a:t>Table 3-2 Self-Service Kiosks</a:t>
            </a:r>
          </a:p>
        </p:txBody>
      </p:sp>
      <p:graphicFrame>
        <p:nvGraphicFramePr>
          <p:cNvPr id="2" name="Table 1"/>
          <p:cNvGraphicFramePr>
            <a:graphicFrameLocks noGrp="1"/>
          </p:cNvGraphicFramePr>
          <p:nvPr>
            <p:extLst>
              <p:ext uri="{D42A27DB-BD31-4B8C-83A1-F6EECF244321}">
                <p14:modId xmlns:p14="http://schemas.microsoft.com/office/powerpoint/2010/main" val="769863164"/>
              </p:ext>
            </p:extLst>
          </p:nvPr>
        </p:nvGraphicFramePr>
        <p:xfrm>
          <a:off x="838200" y="2341880"/>
          <a:ext cx="7543800" cy="3754120"/>
        </p:xfrm>
        <a:graphic>
          <a:graphicData uri="http://schemas.openxmlformats.org/drawingml/2006/table">
            <a:tbl>
              <a:tblPr firstRow="1" bandRow="1">
                <a:tableStyleId>{5940675A-B579-460E-94D1-54222C63F5DA}</a:tableStyleId>
              </a:tblPr>
              <a:tblGrid>
                <a:gridCol w="2074545"/>
                <a:gridCol w="5469255"/>
              </a:tblGrid>
              <a:tr h="370840">
                <a:tc>
                  <a:txBody>
                    <a:bodyPr/>
                    <a:lstStyle/>
                    <a:p>
                      <a:pPr algn="ctr"/>
                      <a:r>
                        <a:rPr lang="en-US" sz="1600" b="1" i="0" u="none" strike="noStrike" baseline="0" dirty="0" smtClean="0">
                          <a:solidFill>
                            <a:schemeClr val="bg1"/>
                          </a:solidFill>
                          <a:latin typeface="Arial" pitchFamily="34" charset="0"/>
                          <a:cs typeface="Arial" pitchFamily="34" charset="0"/>
                        </a:rPr>
                        <a:t>Type</a:t>
                      </a:r>
                      <a:endParaRPr lang="en-US" sz="1600" b="1" dirty="0">
                        <a:solidFill>
                          <a:schemeClr val="bg1"/>
                        </a:solidFill>
                        <a:latin typeface="Arial" pitchFamily="34" charset="0"/>
                        <a:cs typeface="Arial" pitchFamily="34" charset="0"/>
                      </a:endParaRPr>
                    </a:p>
                  </a:txBody>
                  <a:tcPr anchor="ctr">
                    <a:solidFill>
                      <a:srgbClr val="8A288F"/>
                    </a:solidFill>
                  </a:tcPr>
                </a:tc>
                <a:tc>
                  <a:txBody>
                    <a:bodyPr/>
                    <a:lstStyle/>
                    <a:p>
                      <a:pPr algn="ctr"/>
                      <a:r>
                        <a:rPr lang="en-US" sz="1600" b="1" i="0" u="none" strike="noStrike" baseline="0" dirty="0" smtClean="0">
                          <a:solidFill>
                            <a:schemeClr val="bg1"/>
                          </a:solidFill>
                          <a:latin typeface="Arial" pitchFamily="34" charset="0"/>
                          <a:cs typeface="Arial" pitchFamily="34" charset="0"/>
                        </a:rPr>
                        <a:t>Typical Services Provided</a:t>
                      </a:r>
                      <a:endParaRPr lang="en-US" sz="1600" b="1" dirty="0">
                        <a:solidFill>
                          <a:schemeClr val="bg1"/>
                        </a:solidFill>
                        <a:latin typeface="Arial" pitchFamily="34" charset="0"/>
                        <a:cs typeface="Arial" pitchFamily="34" charset="0"/>
                      </a:endParaRPr>
                    </a:p>
                  </a:txBody>
                  <a:tcPr anchor="ctr">
                    <a:solidFill>
                      <a:srgbClr val="8A288F"/>
                    </a:solidFill>
                  </a:tcPr>
                </a:tc>
              </a:tr>
              <a:tr h="370840">
                <a:tc>
                  <a:txBody>
                    <a:bodyPr/>
                    <a:lstStyle/>
                    <a:p>
                      <a:pPr algn="l"/>
                      <a:r>
                        <a:rPr lang="en-US" sz="1600" b="0" i="0" u="none" strike="noStrike" baseline="0" dirty="0" smtClean="0">
                          <a:latin typeface="Arial" pitchFamily="34" charset="0"/>
                          <a:cs typeface="Arial" pitchFamily="34" charset="0"/>
                        </a:rPr>
                        <a:t>Financial kiosk</a:t>
                      </a:r>
                      <a:endParaRPr lang="en-US" sz="1600" dirty="0">
                        <a:latin typeface="Arial" pitchFamily="34" charset="0"/>
                        <a:cs typeface="Arial" pitchFamily="34" charset="0"/>
                      </a:endParaRPr>
                    </a:p>
                  </a:txBody>
                  <a:tcPr anchor="ctr"/>
                </a:tc>
                <a:tc>
                  <a:txBody>
                    <a:bodyPr/>
                    <a:lstStyle/>
                    <a:p>
                      <a:pPr algn="l"/>
                      <a:r>
                        <a:rPr lang="en-US" sz="1600" b="0" i="0" u="none" strike="noStrike" baseline="0" dirty="0" smtClean="0">
                          <a:latin typeface="Arial" pitchFamily="34" charset="0"/>
                          <a:cs typeface="Arial" pitchFamily="34" charset="0"/>
                        </a:rPr>
                        <a:t>Pay bills, add money to prepaid cards and phone plans, and perform other financial activities.</a:t>
                      </a:r>
                      <a:endParaRPr lang="en-US" sz="1600" dirty="0">
                        <a:latin typeface="Arial" pitchFamily="34" charset="0"/>
                        <a:cs typeface="Arial" pitchFamily="34" charset="0"/>
                      </a:endParaRPr>
                    </a:p>
                  </a:txBody>
                  <a:tcPr anchor="ctr"/>
                </a:tc>
              </a:tr>
              <a:tr h="370840">
                <a:tc>
                  <a:txBody>
                    <a:bodyPr/>
                    <a:lstStyle/>
                    <a:p>
                      <a:pPr algn="l"/>
                      <a:r>
                        <a:rPr lang="en-US" sz="1600" b="0" i="0" u="none" strike="noStrike" baseline="0" dirty="0" smtClean="0">
                          <a:latin typeface="Arial" pitchFamily="34" charset="0"/>
                          <a:cs typeface="Arial" pitchFamily="34" charset="0"/>
                        </a:rPr>
                        <a:t>Photo kiosk</a:t>
                      </a:r>
                      <a:endParaRPr lang="en-US" sz="1600" dirty="0">
                        <a:latin typeface="Arial" pitchFamily="34" charset="0"/>
                        <a:cs typeface="Arial" pitchFamily="34" charset="0"/>
                      </a:endParaRPr>
                    </a:p>
                  </a:txBody>
                  <a:tcPr anchor="ctr"/>
                </a:tc>
                <a:tc>
                  <a:txBody>
                    <a:bodyPr/>
                    <a:lstStyle/>
                    <a:p>
                      <a:pPr algn="l"/>
                      <a:r>
                        <a:rPr lang="en-US" sz="1600" b="0" i="0" u="none" strike="noStrike" baseline="0" dirty="0" smtClean="0">
                          <a:latin typeface="Arial" pitchFamily="34" charset="0"/>
                          <a:cs typeface="Arial" pitchFamily="34" charset="0"/>
                        </a:rPr>
                        <a:t>Print photos from digital images. Some allow editing of digital photos. Users may print directly at the kiosk or may send an order to a photo lab to be printed.</a:t>
                      </a:r>
                      <a:endParaRPr lang="en-US" sz="1600" dirty="0">
                        <a:latin typeface="Arial" pitchFamily="34" charset="0"/>
                        <a:cs typeface="Arial" pitchFamily="34" charset="0"/>
                      </a:endParaRPr>
                    </a:p>
                  </a:txBody>
                  <a:tcPr anchor="ctr"/>
                </a:tc>
              </a:tr>
              <a:tr h="370840">
                <a:tc>
                  <a:txBody>
                    <a:bodyPr/>
                    <a:lstStyle/>
                    <a:p>
                      <a:pPr algn="l"/>
                      <a:r>
                        <a:rPr lang="en-US" sz="1600" b="0" i="0" u="none" strike="noStrike" baseline="0" dirty="0" smtClean="0">
                          <a:latin typeface="Arial" pitchFamily="34" charset="0"/>
                          <a:cs typeface="Arial" pitchFamily="34" charset="0"/>
                        </a:rPr>
                        <a:t>Ticket kiosk</a:t>
                      </a:r>
                      <a:endParaRPr lang="en-US" sz="1600" dirty="0">
                        <a:latin typeface="Arial" pitchFamily="34" charset="0"/>
                        <a:cs typeface="Arial" pitchFamily="34" charset="0"/>
                      </a:endParaRPr>
                    </a:p>
                  </a:txBody>
                  <a:tcPr anchor="ctr"/>
                </a:tc>
                <a:tc>
                  <a:txBody>
                    <a:bodyPr/>
                    <a:lstStyle/>
                    <a:p>
                      <a:pPr algn="l"/>
                      <a:r>
                        <a:rPr lang="en-US" sz="1600" b="0" i="0" u="none" strike="noStrike" baseline="0" dirty="0" smtClean="0">
                          <a:latin typeface="Arial" pitchFamily="34" charset="0"/>
                          <a:cs typeface="Arial" pitchFamily="34" charset="0"/>
                        </a:rPr>
                        <a:t>Print tickets. Located in airports, amusement parks, movie theaters, rental companies, and train stations.</a:t>
                      </a:r>
                      <a:endParaRPr lang="en-US" sz="1600" dirty="0">
                        <a:latin typeface="Arial" pitchFamily="34" charset="0"/>
                        <a:cs typeface="Arial" pitchFamily="34" charset="0"/>
                      </a:endParaRPr>
                    </a:p>
                  </a:txBody>
                  <a:tcPr anchor="ctr"/>
                </a:tc>
              </a:tr>
              <a:tr h="370840">
                <a:tc>
                  <a:txBody>
                    <a:bodyPr/>
                    <a:lstStyle/>
                    <a:p>
                      <a:pPr algn="l"/>
                      <a:r>
                        <a:rPr lang="en-US" sz="1600" b="0" i="0" u="none" strike="noStrike" baseline="0" dirty="0" smtClean="0">
                          <a:latin typeface="Arial" pitchFamily="34" charset="0"/>
                          <a:cs typeface="Arial" pitchFamily="34" charset="0"/>
                        </a:rPr>
                        <a:t>Vending kiosk</a:t>
                      </a:r>
                      <a:endParaRPr lang="en-US" sz="1600" dirty="0">
                        <a:latin typeface="Arial" pitchFamily="34" charset="0"/>
                        <a:cs typeface="Arial" pitchFamily="34" charset="0"/>
                      </a:endParaRPr>
                    </a:p>
                  </a:txBody>
                  <a:tcPr anchor="ctr"/>
                </a:tc>
                <a:tc>
                  <a:txBody>
                    <a:bodyPr/>
                    <a:lstStyle/>
                    <a:p>
                      <a:pPr algn="l"/>
                      <a:r>
                        <a:rPr lang="en-US" sz="1600" b="0" i="0" u="none" strike="noStrike" baseline="0" dirty="0" smtClean="0">
                          <a:latin typeface="Arial" pitchFamily="34" charset="0"/>
                          <a:cs typeface="Arial" pitchFamily="34" charset="0"/>
                        </a:rPr>
                        <a:t>Dispense item after payment is received. Examples include DVD rentals and license plate renewals.</a:t>
                      </a:r>
                      <a:endParaRPr lang="en-US" sz="1600" dirty="0">
                        <a:latin typeface="Arial" pitchFamily="34" charset="0"/>
                        <a:cs typeface="Arial" pitchFamily="34" charset="0"/>
                      </a:endParaRPr>
                    </a:p>
                  </a:txBody>
                  <a:tcPr anchor="ctr"/>
                </a:tc>
              </a:tr>
              <a:tr h="370840">
                <a:tc>
                  <a:txBody>
                    <a:bodyPr/>
                    <a:lstStyle/>
                    <a:p>
                      <a:pPr algn="l"/>
                      <a:r>
                        <a:rPr lang="en-US" sz="1600" b="0" i="0" u="none" strike="noStrike" baseline="0" dirty="0" smtClean="0">
                          <a:latin typeface="Arial" pitchFamily="34" charset="0"/>
                          <a:cs typeface="Arial" pitchFamily="34" charset="0"/>
                        </a:rPr>
                        <a:t>Visitor kiosk Manage and track visitors upon check-in. </a:t>
                      </a:r>
                      <a:endParaRPr lang="en-US" sz="1600" dirty="0">
                        <a:latin typeface="Arial" pitchFamily="34" charset="0"/>
                        <a:cs typeface="Arial" pitchFamily="34" charset="0"/>
                      </a:endParaRPr>
                    </a:p>
                  </a:txBody>
                  <a:tcPr anchor="ctr"/>
                </a:tc>
                <a:tc>
                  <a:txBody>
                    <a:bodyPr/>
                    <a:lstStyle/>
                    <a:p>
                      <a:pPr algn="l"/>
                      <a:r>
                        <a:rPr lang="en-US" sz="1600" b="0" i="0" u="none" strike="noStrike" baseline="0" dirty="0" smtClean="0">
                          <a:latin typeface="Arial" pitchFamily="34" charset="0"/>
                          <a:cs typeface="Arial" pitchFamily="34" charset="0"/>
                        </a:rPr>
                        <a:t>Located in businesses, police stations, schools, hospitals, and other areas where access is controlled or registration is required.</a:t>
                      </a:r>
                      <a:endParaRPr lang="en-US" sz="1600" dirty="0">
                        <a:latin typeface="Arial" pitchFamily="34" charset="0"/>
                        <a:cs typeface="Arial" pitchFamily="34" charset="0"/>
                      </a:endParaRPr>
                    </a:p>
                  </a:txBody>
                  <a:tcPr anchor="ctr"/>
                </a:tc>
              </a:tr>
            </a:tbl>
          </a:graphicData>
        </a:graphic>
      </p:graphicFrame>
    </p:spTree>
    <p:extLst>
      <p:ext uri="{BB962C8B-B14F-4D97-AF65-F5344CB8AC3E}">
        <p14:creationId xmlns:p14="http://schemas.microsoft.com/office/powerpoint/2010/main" val="211582674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Supercomputers</a:t>
            </a:r>
          </a:p>
        </p:txBody>
      </p:sp>
      <p:sp>
        <p:nvSpPr>
          <p:cNvPr id="3" name="Content Placeholder 2"/>
          <p:cNvSpPr>
            <a:spLocks noGrp="1"/>
          </p:cNvSpPr>
          <p:nvPr>
            <p:ph sz="quarter" idx="11"/>
          </p:nvPr>
        </p:nvSpPr>
        <p:spPr>
          <a:xfrm>
            <a:off x="293299" y="990600"/>
            <a:ext cx="8622102" cy="1600200"/>
          </a:xfrm>
        </p:spPr>
        <p:txBody>
          <a:bodyPr>
            <a:normAutofit lnSpcReduction="10000"/>
          </a:bodyPr>
          <a:lstStyle/>
          <a:p>
            <a:r>
              <a:rPr lang="en-US" sz="2800" dirty="0"/>
              <a:t>A supercomputer is the fastest, most powerful computer – and the most expensive</a:t>
            </a:r>
          </a:p>
          <a:p>
            <a:pPr lvl="1"/>
            <a:r>
              <a:rPr lang="en-US" dirty="0"/>
              <a:t>Capable of processing many trillions of instructions in a single second</a:t>
            </a:r>
          </a:p>
        </p:txBody>
      </p:sp>
      <p:pic>
        <p:nvPicPr>
          <p:cNvPr id="4098" name="Picture 2" descr="A photo shows a supercompute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2735698"/>
            <a:ext cx="4419600" cy="259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28600" y="5524500"/>
            <a:ext cx="8610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3-13 </a:t>
            </a:r>
            <a:r>
              <a:rPr lang="en-US" sz="1800" dirty="0"/>
              <a:t>Supercomputers can process more than one quadrillion instructions in </a:t>
            </a:r>
            <a:r>
              <a:rPr lang="en-US" sz="1800" dirty="0" smtClean="0"/>
              <a:t>a single second. </a:t>
            </a:r>
            <a:endParaRPr lang="en-US" sz="1800" dirty="0"/>
          </a:p>
        </p:txBody>
      </p:sp>
    </p:spTree>
    <p:extLst>
      <p:ext uri="{BB962C8B-B14F-4D97-AF65-F5344CB8AC3E}">
        <p14:creationId xmlns:p14="http://schemas.microsoft.com/office/powerpoint/2010/main" val="177527479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 </a:t>
            </a:r>
            <a:r>
              <a:rPr lang="en-US" dirty="0" smtClean="0"/>
              <a:t>Overview (1 of 2)</a:t>
            </a:r>
            <a:endParaRPr lang="en-US" dirty="0"/>
          </a:p>
        </p:txBody>
      </p:sp>
      <p:sp>
        <p:nvSpPr>
          <p:cNvPr id="5" name="Content Placeholder 4"/>
          <p:cNvSpPr>
            <a:spLocks noGrp="1"/>
          </p:cNvSpPr>
          <p:nvPr>
            <p:ph idx="1"/>
          </p:nvPr>
        </p:nvSpPr>
        <p:spPr>
          <a:xfrm>
            <a:off x="152400" y="1295400"/>
            <a:ext cx="8915400" cy="4830763"/>
          </a:xfrm>
        </p:spPr>
        <p:txBody>
          <a:bodyPr>
            <a:normAutofit/>
          </a:bodyPr>
          <a:lstStyle/>
          <a:p>
            <a:pPr marL="354013" lvl="0" indent="-354013"/>
            <a:r>
              <a:rPr lang="en-US" sz="2800" dirty="0"/>
              <a:t>Describe the characteristics and uses of laptops, tablets, desktops, and all-in-ones</a:t>
            </a:r>
          </a:p>
          <a:p>
            <a:pPr marL="354013" lvl="0" indent="-354013"/>
            <a:r>
              <a:rPr lang="en-US" sz="2800" dirty="0"/>
              <a:t>Describe the characteristics and types of servers</a:t>
            </a:r>
          </a:p>
          <a:p>
            <a:pPr marL="354013" lvl="0" indent="-354013"/>
            <a:r>
              <a:rPr lang="en-US" sz="2800" dirty="0"/>
              <a:t>Differentiate among POS terminals, ATMs, and self-service kiosks</a:t>
            </a:r>
          </a:p>
          <a:p>
            <a:pPr marL="354013" lvl="0" indent="-354013"/>
            <a:r>
              <a:rPr lang="en-US" sz="2800" dirty="0"/>
              <a:t>Describe cloud computing and identify its uses</a:t>
            </a:r>
          </a:p>
          <a:p>
            <a:pPr marL="354013" lvl="0" indent="-354013"/>
            <a:r>
              <a:rPr lang="en-US" sz="2800" spc="-30" dirty="0"/>
              <a:t>Describe the characteristics and uses of smartphones, digital cameras, portable and digital media players, </a:t>
            </a:r>
            <a:r>
              <a:rPr lang="en-US" sz="2800" spc="-30" dirty="0" smtClean="0"/>
              <a:t/>
            </a:r>
            <a:br>
              <a:rPr lang="en-US" sz="2800" spc="-30" dirty="0" smtClean="0"/>
            </a:br>
            <a:r>
              <a:rPr lang="en-US" sz="2800" spc="-30" dirty="0" smtClean="0"/>
              <a:t>e-book </a:t>
            </a:r>
            <a:r>
              <a:rPr lang="en-US" sz="2800" spc="-30" dirty="0"/>
              <a:t>readers, and wearable </a:t>
            </a:r>
            <a:r>
              <a:rPr lang="en-US" sz="2800" spc="-30" dirty="0" smtClean="0"/>
              <a:t>devices</a:t>
            </a:r>
            <a:endParaRPr lang="en-US" sz="2800" spc="-30" dirty="0"/>
          </a:p>
        </p:txBody>
      </p:sp>
    </p:spTree>
    <p:extLst>
      <p:ext uri="{BB962C8B-B14F-4D97-AF65-F5344CB8AC3E}">
        <p14:creationId xmlns:p14="http://schemas.microsoft.com/office/powerpoint/2010/main" val="3406577681"/>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Cloud Computing</a:t>
            </a:r>
          </a:p>
        </p:txBody>
      </p:sp>
      <p:sp>
        <p:nvSpPr>
          <p:cNvPr id="3" name="Content Placeholder 2"/>
          <p:cNvSpPr>
            <a:spLocks noGrp="1"/>
          </p:cNvSpPr>
          <p:nvPr>
            <p:ph sz="quarter" idx="11"/>
          </p:nvPr>
        </p:nvSpPr>
        <p:spPr>
          <a:xfrm>
            <a:off x="293299" y="990600"/>
            <a:ext cx="8622101" cy="1295400"/>
          </a:xfrm>
        </p:spPr>
        <p:txBody>
          <a:bodyPr>
            <a:normAutofit/>
          </a:bodyPr>
          <a:lstStyle/>
          <a:p>
            <a:r>
              <a:rPr lang="en-US" sz="2400" b="1" dirty="0">
                <a:hlinkClick r:id="rId2" tooltip="Metaphor for Internet"/>
              </a:rPr>
              <a:t>Cloud</a:t>
            </a:r>
            <a:r>
              <a:rPr lang="en-US" sz="2400" b="1" dirty="0"/>
              <a:t> computing </a:t>
            </a:r>
            <a:r>
              <a:rPr lang="en-US" sz="2400" dirty="0"/>
              <a:t>refers to an environment that provides resources and services accessed via the </a:t>
            </a:r>
            <a:r>
              <a:rPr lang="en-US" sz="2400" dirty="0">
                <a:solidFill>
                  <a:srgbClr val="0000FF"/>
                </a:solidFill>
              </a:rPr>
              <a:t>Internet</a:t>
            </a:r>
          </a:p>
        </p:txBody>
      </p:sp>
      <p:pic>
        <p:nvPicPr>
          <p:cNvPr id="5122" name="Picture 2" descr="An illustration shows many devices connected to the internet cloud. The devices connected are as follows: a printer; a smart TV; a tablet; a smart phone; a laptop; a desktop computer; a modem; and a server. The devices are connected to the internet cloud with a lightening symbol. The internet cloud contains texts as follows: videos; contacts; games; music; email; websites; schedules; documents; apps; programs; backups; storage; and server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655" y="1752600"/>
            <a:ext cx="4226945" cy="36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179717" y="5439966"/>
            <a:ext cx="876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3-14 </a:t>
            </a:r>
            <a:r>
              <a:rPr lang="en-US" sz="1800" dirty="0" smtClean="0"/>
              <a:t>Users access </a:t>
            </a:r>
            <a:r>
              <a:rPr lang="en-US" sz="1800" dirty="0"/>
              <a:t>resources </a:t>
            </a:r>
            <a:r>
              <a:rPr lang="en-US" sz="1800" dirty="0" smtClean="0"/>
              <a:t>on the </a:t>
            </a:r>
            <a:r>
              <a:rPr lang="en-US" sz="1800" dirty="0"/>
              <a:t>cloud through </a:t>
            </a:r>
            <a:r>
              <a:rPr lang="en-US" sz="1800" dirty="0" smtClean="0"/>
              <a:t>their Internet connections. </a:t>
            </a:r>
            <a:endParaRPr lang="en-US" sz="1800" dirty="0"/>
          </a:p>
        </p:txBody>
      </p:sp>
    </p:spTree>
    <p:extLst>
      <p:ext uri="{BB962C8B-B14F-4D97-AF65-F5344CB8AC3E}">
        <p14:creationId xmlns:p14="http://schemas.microsoft.com/office/powerpoint/2010/main" val="2565260041"/>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Mobile Devices (1 of 10)</a:t>
            </a:r>
            <a:endParaRPr lang="en-US" dirty="0"/>
          </a:p>
        </p:txBody>
      </p:sp>
      <p:sp>
        <p:nvSpPr>
          <p:cNvPr id="7" name="Content Placeholder 6"/>
          <p:cNvSpPr>
            <a:spLocks noGrp="1"/>
          </p:cNvSpPr>
          <p:nvPr>
            <p:ph idx="1"/>
          </p:nvPr>
        </p:nvSpPr>
        <p:spPr/>
        <p:txBody>
          <a:bodyPr/>
          <a:lstStyle/>
          <a:p>
            <a:r>
              <a:rPr lang="en-US" dirty="0"/>
              <a:t>A </a:t>
            </a:r>
            <a:r>
              <a:rPr lang="en-US" b="1" dirty="0"/>
              <a:t>smartphone </a:t>
            </a:r>
            <a:r>
              <a:rPr lang="en-US" dirty="0"/>
              <a:t>is an Internet-capable phone that usually also includes a calendar, an address book, a calculator, a notepad, games, browser, and numerous other apps</a:t>
            </a:r>
          </a:p>
          <a:p>
            <a:r>
              <a:rPr lang="en-US" dirty="0"/>
              <a:t>Many smartphones have touch screens. Instead of or in addition to an on-screen keyboard, some have a built-in mini keyboard on the front of the phone or a keyboard that slides in and out from behind the </a:t>
            </a:r>
            <a:r>
              <a:rPr lang="en-US" dirty="0" smtClean="0"/>
              <a:t>phone</a:t>
            </a:r>
            <a:endParaRPr lang="en-US" dirty="0"/>
          </a:p>
        </p:txBody>
      </p:sp>
    </p:spTree>
    <p:extLst>
      <p:ext uri="{BB962C8B-B14F-4D97-AF65-F5344CB8AC3E}">
        <p14:creationId xmlns:p14="http://schemas.microsoft.com/office/powerpoint/2010/main" val="1649716589"/>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(2 </a:t>
            </a:r>
            <a:r>
              <a:rPr lang="en-US" dirty="0"/>
              <a:t>of 10)</a:t>
            </a:r>
          </a:p>
        </p:txBody>
      </p:sp>
      <p:pic>
        <p:nvPicPr>
          <p:cNvPr id="6146" name="Picture 2" descr="An illustration shows eight photos as follows: on-screen keyboard; swipe keyboard app; mini keyboard; keypad; slide out keyboard; portable keyboard; virtual keyboard; and speech to tex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705600" cy="365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28600" y="5105400"/>
            <a:ext cx="8686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3-15 </a:t>
            </a:r>
            <a:r>
              <a:rPr lang="en-US" sz="1800" dirty="0"/>
              <a:t>A variety of options for typing on </a:t>
            </a:r>
            <a:r>
              <a:rPr lang="en-US" sz="1800" dirty="0" smtClean="0"/>
              <a:t>a smartphone.</a:t>
            </a:r>
            <a:endParaRPr lang="en-US" sz="1800" dirty="0"/>
          </a:p>
        </p:txBody>
      </p:sp>
    </p:spTree>
    <p:extLst>
      <p:ext uri="{BB962C8B-B14F-4D97-AF65-F5344CB8AC3E}">
        <p14:creationId xmlns:p14="http://schemas.microsoft.com/office/powerpoint/2010/main" val="2518040502"/>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Mobile Devices </a:t>
            </a:r>
            <a:r>
              <a:rPr lang="en-US" dirty="0" smtClean="0"/>
              <a:t>(3 </a:t>
            </a:r>
            <a:r>
              <a:rPr lang="en-US" dirty="0"/>
              <a:t>of 10)</a:t>
            </a:r>
          </a:p>
        </p:txBody>
      </p:sp>
      <p:sp>
        <p:nvSpPr>
          <p:cNvPr id="7" name="Content Placeholder 6"/>
          <p:cNvSpPr>
            <a:spLocks noGrp="1"/>
          </p:cNvSpPr>
          <p:nvPr>
            <p:ph idx="1"/>
          </p:nvPr>
        </p:nvSpPr>
        <p:spPr/>
        <p:txBody>
          <a:bodyPr/>
          <a:lstStyle/>
          <a:p>
            <a:pPr lvl="0"/>
            <a:r>
              <a:rPr lang="en-US" sz="2800" dirty="0"/>
              <a:t>Short Message Service (SMS)</a:t>
            </a:r>
          </a:p>
          <a:p>
            <a:pPr lvl="1"/>
            <a:r>
              <a:rPr lang="en-US" dirty="0"/>
              <a:t>Mobile to mobile</a:t>
            </a:r>
          </a:p>
          <a:p>
            <a:pPr lvl="1"/>
            <a:r>
              <a:rPr lang="en-US" dirty="0"/>
              <a:t>Mobile to email</a:t>
            </a:r>
          </a:p>
          <a:p>
            <a:pPr lvl="1"/>
            <a:r>
              <a:rPr lang="en-US" dirty="0"/>
              <a:t>Mobile to provider</a:t>
            </a:r>
          </a:p>
          <a:p>
            <a:pPr lvl="1"/>
            <a:r>
              <a:rPr lang="en-US" dirty="0"/>
              <a:t>Web to mobile</a:t>
            </a:r>
          </a:p>
          <a:p>
            <a:pPr lvl="0"/>
            <a:r>
              <a:rPr lang="en-US" sz="2800" dirty="0"/>
              <a:t>Multimedia Message Service (MMS)</a:t>
            </a:r>
          </a:p>
          <a:p>
            <a:pPr lvl="1"/>
            <a:r>
              <a:rPr lang="en-US" dirty="0"/>
              <a:t>Mobile to mobile</a:t>
            </a:r>
          </a:p>
          <a:p>
            <a:pPr lvl="1"/>
            <a:r>
              <a:rPr lang="en-US" dirty="0"/>
              <a:t>Mobile to </a:t>
            </a:r>
            <a:r>
              <a:rPr lang="en-US" dirty="0" smtClean="0"/>
              <a:t>email</a:t>
            </a:r>
            <a:endParaRPr lang="en-US" dirty="0"/>
          </a:p>
        </p:txBody>
      </p:sp>
    </p:spTree>
    <p:extLst>
      <p:ext uri="{BB962C8B-B14F-4D97-AF65-F5344CB8AC3E}">
        <p14:creationId xmlns:p14="http://schemas.microsoft.com/office/powerpoint/2010/main" val="332794712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(4 </a:t>
            </a:r>
            <a:r>
              <a:rPr lang="en-US" dirty="0"/>
              <a:t>of 10)</a:t>
            </a:r>
          </a:p>
        </p:txBody>
      </p:sp>
      <p:sp>
        <p:nvSpPr>
          <p:cNvPr id="3" name="Content Placeholder 2"/>
          <p:cNvSpPr>
            <a:spLocks noGrp="1"/>
          </p:cNvSpPr>
          <p:nvPr>
            <p:ph sz="quarter" idx="11"/>
          </p:nvPr>
        </p:nvSpPr>
        <p:spPr>
          <a:xfrm>
            <a:off x="293299" y="990600"/>
            <a:ext cx="8622101" cy="1828800"/>
          </a:xfrm>
        </p:spPr>
        <p:txBody>
          <a:bodyPr>
            <a:normAutofit fontScale="92500" lnSpcReduction="10000"/>
          </a:bodyPr>
          <a:lstStyle/>
          <a:p>
            <a:r>
              <a:rPr lang="en-US" dirty="0"/>
              <a:t>A </a:t>
            </a:r>
            <a:r>
              <a:rPr lang="en-US" b="1" dirty="0"/>
              <a:t>digital camera </a:t>
            </a:r>
            <a:r>
              <a:rPr lang="en-US" dirty="0"/>
              <a:t>is a mobile device that allows users to take photos and store the photographed images digitally</a:t>
            </a:r>
          </a:p>
          <a:p>
            <a:pPr lvl="1"/>
            <a:r>
              <a:rPr lang="en-US" sz="2200" dirty="0"/>
              <a:t>Smart digital camera</a:t>
            </a:r>
          </a:p>
          <a:p>
            <a:pPr lvl="1"/>
            <a:r>
              <a:rPr lang="en-US" sz="2200" dirty="0"/>
              <a:t>Point-and-shoot camera</a:t>
            </a:r>
          </a:p>
          <a:p>
            <a:pPr lvl="1"/>
            <a:r>
              <a:rPr lang="en-US" sz="2200" dirty="0"/>
              <a:t>SLR camera</a:t>
            </a:r>
          </a:p>
        </p:txBody>
      </p:sp>
      <p:pic>
        <p:nvPicPr>
          <p:cNvPr id="7170" name="Picture 2" descr="An illustration shows four photos of different cameras as follows: point-and-shoot camera; a SLR camera; camera in smartphone; and a smart digital camera with a display screen at the bac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441" y="2819400"/>
            <a:ext cx="4830917"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152400" y="5340804"/>
            <a:ext cx="8763000" cy="83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Figure 3-16 </a:t>
            </a:r>
            <a:r>
              <a:rPr lang="en-US" sz="1600" dirty="0"/>
              <a:t>SLR </a:t>
            </a:r>
            <a:r>
              <a:rPr lang="en-US" sz="1600" dirty="0" smtClean="0"/>
              <a:t>digital cameras </a:t>
            </a:r>
            <a:r>
              <a:rPr lang="en-US" sz="1600" dirty="0"/>
              <a:t>have </a:t>
            </a:r>
            <a:r>
              <a:rPr lang="en-US" sz="1600" dirty="0" smtClean="0"/>
              <a:t>lenses and </a:t>
            </a:r>
            <a:r>
              <a:rPr lang="en-US" sz="1600" dirty="0"/>
              <a:t>other </a:t>
            </a:r>
            <a:r>
              <a:rPr lang="en-US" sz="1600" dirty="0" smtClean="0"/>
              <a:t>attachments, whereas </a:t>
            </a:r>
            <a:r>
              <a:rPr lang="en-US" sz="1600" dirty="0"/>
              <a:t>the lenses </a:t>
            </a:r>
            <a:r>
              <a:rPr lang="en-US" sz="1600" dirty="0" smtClean="0"/>
              <a:t>on point-and-shoot cameras are </a:t>
            </a:r>
            <a:r>
              <a:rPr lang="en-US" sz="1600" dirty="0"/>
              <a:t>built into the </a:t>
            </a:r>
            <a:r>
              <a:rPr lang="en-US" sz="1600" dirty="0" smtClean="0"/>
              <a:t>device. Many smartphones also </a:t>
            </a:r>
            <a:r>
              <a:rPr lang="en-US" sz="1600" dirty="0"/>
              <a:t>have built-in </a:t>
            </a:r>
            <a:r>
              <a:rPr lang="en-US" sz="1600" dirty="0" smtClean="0"/>
              <a:t>digital cameras. </a:t>
            </a:r>
            <a:endParaRPr lang="en-US" sz="1600" dirty="0"/>
          </a:p>
        </p:txBody>
      </p:sp>
    </p:spTree>
    <p:extLst>
      <p:ext uri="{BB962C8B-B14F-4D97-AF65-F5344CB8AC3E}">
        <p14:creationId xmlns:p14="http://schemas.microsoft.com/office/powerpoint/2010/main" val="828267909"/>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(5 </a:t>
            </a:r>
            <a:r>
              <a:rPr lang="en-US" dirty="0"/>
              <a:t>of 10)</a:t>
            </a:r>
          </a:p>
        </p:txBody>
      </p:sp>
      <p:pic>
        <p:nvPicPr>
          <p:cNvPr id="8194" name="Picture 2" descr="&quot;An illustration shows the five steps involved in how a digital camera might work with accompanying photos at each steps as follows:&#10;Step 1:&#10;Point to the image to photograph and take the photo. Light passes into the lens of the camera. Accompanying photo shows the front view of the lens of the canon point-and-shoot camera.&#10;Step 2:&#10;The image is focused on a chip called a charge-coupled device (CCD). Accompanying photo shows the back view of the camera with ADC processor, external memory card, and an image on CCD. A line from CCD to ADC indicates the transfer of signal.&#10;Step 3:&#10;The CCD generates an analog signal that represents the image. The line from CCD is labeled as Step 3.&#10;Step 4: &#10;The analog signal is converted to a digital signal by an analog-to-digital converter (ADC). The step 4 points to the ADC processor inside the camera.&#10;Step 5:&#10;A processor in the camera adjusts the quality of the image and usually stores the digital photo on media inserted in the camera. The step 5 points to the external memory card.&#10;An arrow from the back view of the camera points to the preview of the image on the screen of the camera which is followed by a print view of the image.&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657" y="1271009"/>
            <a:ext cx="6246686" cy="419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28600" y="5651744"/>
            <a:ext cx="8686800" cy="520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3-17 </a:t>
            </a:r>
            <a:r>
              <a:rPr lang="en-US" sz="1800" dirty="0"/>
              <a:t>This </a:t>
            </a:r>
            <a:r>
              <a:rPr lang="en-US" sz="1800" dirty="0" smtClean="0"/>
              <a:t>figure shows </a:t>
            </a:r>
            <a:r>
              <a:rPr lang="en-US" sz="1800" dirty="0"/>
              <a:t>how a </a:t>
            </a:r>
            <a:r>
              <a:rPr lang="en-US" sz="1800" dirty="0" smtClean="0"/>
              <a:t>point-and shoot digital camera might work. </a:t>
            </a:r>
            <a:endParaRPr lang="en-US" sz="1800" dirty="0"/>
          </a:p>
        </p:txBody>
      </p:sp>
    </p:spTree>
    <p:extLst>
      <p:ext uri="{BB962C8B-B14F-4D97-AF65-F5344CB8AC3E}">
        <p14:creationId xmlns:p14="http://schemas.microsoft.com/office/powerpoint/2010/main" val="42667405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(6 </a:t>
            </a:r>
            <a:r>
              <a:rPr lang="en-US" dirty="0"/>
              <a:t>of 10)</a:t>
            </a:r>
          </a:p>
        </p:txBody>
      </p:sp>
      <p:sp>
        <p:nvSpPr>
          <p:cNvPr id="3" name="Content Placeholder 2"/>
          <p:cNvSpPr>
            <a:spLocks noGrp="1"/>
          </p:cNvSpPr>
          <p:nvPr>
            <p:ph sz="quarter" idx="11"/>
          </p:nvPr>
        </p:nvSpPr>
        <p:spPr>
          <a:xfrm>
            <a:off x="293299" y="990600"/>
            <a:ext cx="8622101" cy="1066800"/>
          </a:xfrm>
        </p:spPr>
        <p:txBody>
          <a:bodyPr>
            <a:normAutofit/>
          </a:bodyPr>
          <a:lstStyle/>
          <a:p>
            <a:r>
              <a:rPr lang="en-US" sz="2800" b="1" dirty="0"/>
              <a:t>Resolution </a:t>
            </a:r>
            <a:r>
              <a:rPr lang="en-US" sz="2800" dirty="0"/>
              <a:t>is the number of horizontal and vertical pixels in a display</a:t>
            </a:r>
          </a:p>
        </p:txBody>
      </p:sp>
      <p:pic>
        <p:nvPicPr>
          <p:cNvPr id="9218" name="Picture 2" descr="A photo shows an image of a cat on the mobile screen. Beside the photo, the cat’s eye is zoomed in to the extent that it appears pixelated. A callout reading “Pixel” points toward i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110740"/>
            <a:ext cx="3733800" cy="314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152400" y="5645604"/>
            <a:ext cx="8763000" cy="52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3-18 </a:t>
            </a:r>
            <a:r>
              <a:rPr lang="en-US" sz="1800" dirty="0"/>
              <a:t>A pixel is the smallest element in </a:t>
            </a:r>
            <a:r>
              <a:rPr lang="en-US" sz="1800" dirty="0" smtClean="0"/>
              <a:t>an electronic image. </a:t>
            </a:r>
            <a:endParaRPr lang="en-US" sz="1800" dirty="0"/>
          </a:p>
        </p:txBody>
      </p:sp>
    </p:spTree>
    <p:extLst>
      <p:ext uri="{BB962C8B-B14F-4D97-AF65-F5344CB8AC3E}">
        <p14:creationId xmlns:p14="http://schemas.microsoft.com/office/powerpoint/2010/main" val="117477423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(7 of </a:t>
            </a:r>
            <a:r>
              <a:rPr lang="en-US" dirty="0"/>
              <a:t>10)</a:t>
            </a:r>
          </a:p>
        </p:txBody>
      </p:sp>
      <p:sp>
        <p:nvSpPr>
          <p:cNvPr id="3" name="Content Placeholder 2"/>
          <p:cNvSpPr>
            <a:spLocks noGrp="1"/>
          </p:cNvSpPr>
          <p:nvPr>
            <p:ph sz="quarter" idx="11"/>
          </p:nvPr>
        </p:nvSpPr>
        <p:spPr>
          <a:xfrm>
            <a:off x="293299" y="990600"/>
            <a:ext cx="8622101" cy="1066800"/>
          </a:xfrm>
        </p:spPr>
        <p:txBody>
          <a:bodyPr>
            <a:noAutofit/>
          </a:bodyPr>
          <a:lstStyle/>
          <a:p>
            <a:r>
              <a:rPr lang="en-US" sz="2400" dirty="0"/>
              <a:t>A </a:t>
            </a:r>
            <a:r>
              <a:rPr lang="en-US" sz="2400" b="1" dirty="0"/>
              <a:t>portable media player </a:t>
            </a:r>
            <a:r>
              <a:rPr lang="en-US" sz="2400" dirty="0"/>
              <a:t>is a mobile device on which you can store, organize, and play or view digital media</a:t>
            </a:r>
          </a:p>
        </p:txBody>
      </p:sp>
      <p:pic>
        <p:nvPicPr>
          <p:cNvPr id="10242" name="Picture 2" descr="An illustration shows three photos that display various models of media players as follows: portable media player with touch screen; portable media player with touch-sensitive pad and earbuds attached; and portable media player with button controls and earbuds attache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068512"/>
            <a:ext cx="6972300"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152400" y="5181600"/>
            <a:ext cx="8763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Figure 3-19 </a:t>
            </a:r>
            <a:r>
              <a:rPr lang="en-US" sz="1600" dirty="0"/>
              <a:t>Some portable media players have touch screens; others have touch-sensitive pads or </a:t>
            </a:r>
            <a:r>
              <a:rPr lang="en-US" sz="1600" dirty="0" smtClean="0"/>
              <a:t>buttons that </a:t>
            </a:r>
            <a:r>
              <a:rPr lang="en-US" sz="1600" dirty="0"/>
              <a:t>enable you to access your media </a:t>
            </a:r>
            <a:r>
              <a:rPr lang="en-US" sz="1600" dirty="0" smtClean="0"/>
              <a:t>library. </a:t>
            </a:r>
            <a:endParaRPr lang="en-US" sz="1600" dirty="0"/>
          </a:p>
        </p:txBody>
      </p:sp>
    </p:spTree>
    <p:extLst>
      <p:ext uri="{BB962C8B-B14F-4D97-AF65-F5344CB8AC3E}">
        <p14:creationId xmlns:p14="http://schemas.microsoft.com/office/powerpoint/2010/main" val="2588002204"/>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( 8 of </a:t>
            </a:r>
            <a:r>
              <a:rPr lang="en-US" dirty="0"/>
              <a:t>10)</a:t>
            </a:r>
          </a:p>
        </p:txBody>
      </p:sp>
      <p:sp>
        <p:nvSpPr>
          <p:cNvPr id="3" name="Content Placeholder 2"/>
          <p:cNvSpPr>
            <a:spLocks noGrp="1"/>
          </p:cNvSpPr>
          <p:nvPr>
            <p:ph sz="quarter" idx="11"/>
          </p:nvPr>
        </p:nvSpPr>
        <p:spPr>
          <a:xfrm>
            <a:off x="293299" y="914400"/>
            <a:ext cx="8679251" cy="1524000"/>
          </a:xfrm>
        </p:spPr>
        <p:txBody>
          <a:bodyPr>
            <a:noAutofit/>
          </a:bodyPr>
          <a:lstStyle/>
          <a:p>
            <a:r>
              <a:rPr lang="en-US" sz="2400" dirty="0"/>
              <a:t>A </a:t>
            </a:r>
            <a:r>
              <a:rPr lang="en-US" sz="2400" b="1" dirty="0"/>
              <a:t>digital media player</a:t>
            </a:r>
            <a:r>
              <a:rPr lang="en-US" sz="2400" dirty="0"/>
              <a:t> or streaming media player is a device, typically used in a home, that streams digital media from a computer or network to a television, projector, or some other entertainment device</a:t>
            </a:r>
          </a:p>
        </p:txBody>
      </p:sp>
      <p:pic>
        <p:nvPicPr>
          <p:cNvPr id="11268" name="Picture 4" descr="A photo shows a digital media player connected to a smart TV which streams the following on the TV screen: various movies, TV shows, and music.&#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2608435"/>
            <a:ext cx="4010025" cy="280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09550" y="5630181"/>
            <a:ext cx="8763000" cy="4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Figure 3-20 </a:t>
            </a:r>
            <a:r>
              <a:rPr lang="en-US" sz="1600" dirty="0"/>
              <a:t>A digital media player streams media to a </a:t>
            </a:r>
            <a:r>
              <a:rPr lang="en-US" sz="1600" dirty="0" smtClean="0"/>
              <a:t>home entertainment device. </a:t>
            </a:r>
            <a:endParaRPr lang="en-US" sz="1600" dirty="0"/>
          </a:p>
        </p:txBody>
      </p:sp>
    </p:spTree>
    <p:extLst>
      <p:ext uri="{BB962C8B-B14F-4D97-AF65-F5344CB8AC3E}">
        <p14:creationId xmlns:p14="http://schemas.microsoft.com/office/powerpoint/2010/main" val="1662216095"/>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( 9 of </a:t>
            </a:r>
            <a:r>
              <a:rPr lang="en-US" dirty="0"/>
              <a:t>10)</a:t>
            </a:r>
          </a:p>
        </p:txBody>
      </p:sp>
      <p:sp>
        <p:nvSpPr>
          <p:cNvPr id="3" name="Content Placeholder 2"/>
          <p:cNvSpPr>
            <a:spLocks noGrp="1"/>
          </p:cNvSpPr>
          <p:nvPr>
            <p:ph sz="quarter" idx="11"/>
          </p:nvPr>
        </p:nvSpPr>
        <p:spPr>
          <a:xfrm>
            <a:off x="293299" y="1066800"/>
            <a:ext cx="8679251" cy="1371600"/>
          </a:xfrm>
        </p:spPr>
        <p:txBody>
          <a:bodyPr>
            <a:noAutofit/>
          </a:bodyPr>
          <a:lstStyle/>
          <a:p>
            <a:r>
              <a:rPr lang="en-US" sz="2400" dirty="0"/>
              <a:t>An </a:t>
            </a:r>
            <a:r>
              <a:rPr lang="en-US" sz="2400" b="1" dirty="0"/>
              <a:t>e-book reader </a:t>
            </a:r>
            <a:r>
              <a:rPr lang="en-US" sz="2400" dirty="0"/>
              <a:t>(short for electronic book reader), or e-reader, is a mobile device that is used primarily for reading e-books and other digital publications</a:t>
            </a:r>
          </a:p>
        </p:txBody>
      </p:sp>
      <p:pic>
        <p:nvPicPr>
          <p:cNvPr id="12290" name="Picture 2" descr="A photo shows a user operating a Kindle E-book reader.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2355119"/>
            <a:ext cx="2362200" cy="2978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09550" y="5528094"/>
            <a:ext cx="8763000" cy="64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Figure 3-21 </a:t>
            </a:r>
            <a:r>
              <a:rPr lang="en-US" sz="1600" dirty="0"/>
              <a:t>E-book readers enable you to read </a:t>
            </a:r>
            <a:r>
              <a:rPr lang="en-US" sz="1600" dirty="0" smtClean="0"/>
              <a:t>e-books and </a:t>
            </a:r>
            <a:r>
              <a:rPr lang="en-US" sz="1600" dirty="0"/>
              <a:t>other digital publications such as newspapers </a:t>
            </a:r>
            <a:r>
              <a:rPr lang="en-US" sz="1600" dirty="0" smtClean="0"/>
              <a:t>and magazines. </a:t>
            </a:r>
            <a:endParaRPr lang="en-US" sz="1600" dirty="0"/>
          </a:p>
        </p:txBody>
      </p:sp>
    </p:spTree>
    <p:extLst>
      <p:ext uri="{BB962C8B-B14F-4D97-AF65-F5344CB8AC3E}">
        <p14:creationId xmlns:p14="http://schemas.microsoft.com/office/powerpoint/2010/main" val="287211363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 </a:t>
            </a:r>
            <a:r>
              <a:rPr lang="en-US" dirty="0" smtClean="0"/>
              <a:t>Overview (2 of 2)</a:t>
            </a:r>
            <a:endParaRPr lang="en-US" dirty="0"/>
          </a:p>
        </p:txBody>
      </p:sp>
      <p:sp>
        <p:nvSpPr>
          <p:cNvPr id="5" name="Content Placeholder 4"/>
          <p:cNvSpPr>
            <a:spLocks noGrp="1"/>
          </p:cNvSpPr>
          <p:nvPr>
            <p:ph idx="1"/>
          </p:nvPr>
        </p:nvSpPr>
        <p:spPr>
          <a:xfrm>
            <a:off x="152400" y="1295400"/>
            <a:ext cx="8945880" cy="4830763"/>
          </a:xfrm>
        </p:spPr>
        <p:txBody>
          <a:bodyPr/>
          <a:lstStyle/>
          <a:p>
            <a:pPr marL="363538" lvl="0" indent="-288000"/>
            <a:r>
              <a:rPr lang="en-US" dirty="0"/>
              <a:t>Describe the characteristics of and ways to interact with game devices</a:t>
            </a:r>
          </a:p>
          <a:p>
            <a:pPr marL="363538" lvl="0" indent="-288000"/>
            <a:r>
              <a:rPr lang="en-US" dirty="0"/>
              <a:t>Identify uses of embedded computers</a:t>
            </a:r>
          </a:p>
          <a:p>
            <a:pPr marL="363538" lvl="0" indent="-288000"/>
            <a:r>
              <a:rPr lang="en-US" spc="-40" dirty="0"/>
              <a:t>Differentiate a port from a connector, identify various ports </a:t>
            </a:r>
            <a:r>
              <a:rPr lang="en-US" dirty="0"/>
              <a:t>and connectors, and differentiate among Bluetooth, Wi-Fi, and NFC wireless device connections</a:t>
            </a:r>
          </a:p>
          <a:p>
            <a:pPr marL="363538" lvl="0" indent="-288000"/>
            <a:r>
              <a:rPr lang="en-US" dirty="0"/>
              <a:t>Identify safeguards against hardware theft and vandalism and hardware </a:t>
            </a:r>
            <a:r>
              <a:rPr lang="en-US" dirty="0" smtClean="0"/>
              <a:t>failure</a:t>
            </a:r>
          </a:p>
          <a:p>
            <a:pPr marL="363538" lvl="0" indent="-288000"/>
            <a:r>
              <a:rPr lang="en-US" dirty="0"/>
              <a:t>Discuss ways to prevent health-related injuries and disorders caused from technology use, and describe ways to design a workplace ergonomically</a:t>
            </a:r>
          </a:p>
        </p:txBody>
      </p:sp>
    </p:spTree>
    <p:extLst>
      <p:ext uri="{BB962C8B-B14F-4D97-AF65-F5344CB8AC3E}">
        <p14:creationId xmlns:p14="http://schemas.microsoft.com/office/powerpoint/2010/main" val="121443652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38989"/>
            <a:ext cx="8382000" cy="775411"/>
          </a:xfrm>
        </p:spPr>
        <p:txBody>
          <a:bodyPr/>
          <a:lstStyle/>
          <a:p>
            <a:r>
              <a:rPr lang="en-US" dirty="0"/>
              <a:t>Mobile Devices </a:t>
            </a:r>
            <a:r>
              <a:rPr lang="en-US" dirty="0" smtClean="0"/>
              <a:t>( 10 of </a:t>
            </a:r>
            <a:r>
              <a:rPr lang="en-US" dirty="0"/>
              <a:t>10)</a:t>
            </a:r>
          </a:p>
        </p:txBody>
      </p:sp>
      <p:sp>
        <p:nvSpPr>
          <p:cNvPr id="3" name="Content Placeholder 2"/>
          <p:cNvSpPr>
            <a:spLocks noGrp="1"/>
          </p:cNvSpPr>
          <p:nvPr>
            <p:ph sz="quarter" idx="11"/>
          </p:nvPr>
        </p:nvSpPr>
        <p:spPr>
          <a:xfrm>
            <a:off x="293299" y="1066800"/>
            <a:ext cx="8679251" cy="914400"/>
          </a:xfrm>
        </p:spPr>
        <p:txBody>
          <a:bodyPr>
            <a:noAutofit/>
          </a:bodyPr>
          <a:lstStyle/>
          <a:p>
            <a:r>
              <a:rPr lang="en-US" sz="2400" dirty="0"/>
              <a:t>A </a:t>
            </a:r>
            <a:r>
              <a:rPr lang="en-US" sz="2400" b="1" dirty="0"/>
              <a:t>wearable device </a:t>
            </a:r>
            <a:r>
              <a:rPr lang="en-US" sz="2400" dirty="0"/>
              <a:t>or wearable is a small, mobile computing device designed to be worn by a consumer</a:t>
            </a:r>
          </a:p>
        </p:txBody>
      </p:sp>
      <p:pic>
        <p:nvPicPr>
          <p:cNvPr id="13314" name="Picture 2" descr="An illustration shows three photos with captions as follows: A photo of an activity tracker and the report displayed on the screen of a smart phone, the caption reads: activity tracker communicates with health fitness app on smartphone; a photo of a smart watch displaying the receiving call on the screen and a smart phone aside displays the same, the caption reads: smartwatch wirelessly communicates with compatible smartphone; and a photo of a man wearing a smart glass, projecting the app as a touch screen in front of him and accessing it virtually, the caption reads: smart glasses respond to voice instruction to access app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74670"/>
            <a:ext cx="3390565" cy="338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09550" y="5392946"/>
            <a:ext cx="8763000" cy="703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Figure 3-22 </a:t>
            </a:r>
            <a:r>
              <a:rPr lang="en-US" sz="1600" dirty="0"/>
              <a:t>Three popular wearable devices include activity trackers, </a:t>
            </a:r>
            <a:r>
              <a:rPr lang="en-US" sz="1600" dirty="0" smtClean="0"/>
              <a:t>smartwatches, and </a:t>
            </a:r>
            <a:r>
              <a:rPr lang="en-US" sz="1600" dirty="0"/>
              <a:t>smart glasses</a:t>
            </a:r>
            <a:r>
              <a:rPr lang="en-US" sz="1600" dirty="0" smtClean="0"/>
              <a:t>.</a:t>
            </a:r>
            <a:endParaRPr lang="en-US" sz="1600" dirty="0"/>
          </a:p>
        </p:txBody>
      </p:sp>
    </p:spTree>
    <p:extLst>
      <p:ext uri="{BB962C8B-B14F-4D97-AF65-F5344CB8AC3E}">
        <p14:creationId xmlns:p14="http://schemas.microsoft.com/office/powerpoint/2010/main" val="119625138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Game </a:t>
            </a:r>
            <a:r>
              <a:rPr lang="en-US" dirty="0" smtClean="0"/>
              <a:t>Devices ( 1 of 2)</a:t>
            </a:r>
            <a:endParaRPr lang="en-US" dirty="0"/>
          </a:p>
        </p:txBody>
      </p:sp>
      <p:sp>
        <p:nvSpPr>
          <p:cNvPr id="3" name="Content Placeholder 2"/>
          <p:cNvSpPr>
            <a:spLocks noGrp="1"/>
          </p:cNvSpPr>
          <p:nvPr>
            <p:ph idx="1"/>
          </p:nvPr>
        </p:nvSpPr>
        <p:spPr/>
        <p:txBody>
          <a:bodyPr>
            <a:noAutofit/>
          </a:bodyPr>
          <a:lstStyle/>
          <a:p>
            <a:r>
              <a:rPr lang="en-US" sz="2800" dirty="0"/>
              <a:t>A </a:t>
            </a:r>
            <a:r>
              <a:rPr lang="en-US" sz="2800" b="1" dirty="0"/>
              <a:t>game console </a:t>
            </a:r>
            <a:r>
              <a:rPr lang="en-US" sz="2800" dirty="0"/>
              <a:t>is a mobile computing device designed for single-player or multiplayer video games</a:t>
            </a:r>
          </a:p>
          <a:p>
            <a:r>
              <a:rPr lang="en-US" sz="2800" dirty="0"/>
              <a:t>A </a:t>
            </a:r>
            <a:r>
              <a:rPr lang="en-US" sz="2800" b="1" dirty="0"/>
              <a:t>handheld game device </a:t>
            </a:r>
            <a:r>
              <a:rPr lang="en-US" sz="2800" dirty="0"/>
              <a:t>is a small mobile device that contains a screen, speakers, controls, and game console all in one unit</a:t>
            </a:r>
          </a:p>
          <a:p>
            <a:r>
              <a:rPr lang="en-US" sz="2800" dirty="0"/>
              <a:t>Game controllers include gamepads, joysticks and wheels, dance pads, and a variety of motion-sensing controllers</a:t>
            </a:r>
          </a:p>
        </p:txBody>
      </p:sp>
    </p:spTree>
    <p:extLst>
      <p:ext uri="{BB962C8B-B14F-4D97-AF65-F5344CB8AC3E}">
        <p14:creationId xmlns:p14="http://schemas.microsoft.com/office/powerpoint/2010/main" val="386698845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304800"/>
            <a:ext cx="8015229" cy="556772"/>
          </a:xfrm>
        </p:spPr>
        <p:txBody>
          <a:bodyPr>
            <a:noAutofit/>
          </a:bodyPr>
          <a:lstStyle/>
          <a:p>
            <a:r>
              <a:rPr lang="en-US" dirty="0"/>
              <a:t>Game </a:t>
            </a:r>
            <a:r>
              <a:rPr lang="en-US" dirty="0" smtClean="0"/>
              <a:t>Devices (2 of 2)</a:t>
            </a:r>
            <a:endParaRPr lang="en-US" dirty="0"/>
          </a:p>
        </p:txBody>
      </p:sp>
      <p:pic>
        <p:nvPicPr>
          <p:cNvPr id="14338" name="Picture 2" descr="An illustration shows six photos of gaming devices such as gamepad; joystick; pedals and wheel; dance pad; motion-sensing game controller; and a balance boar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08841"/>
            <a:ext cx="5791200" cy="3620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quarter" idx="11"/>
          </p:nvPr>
        </p:nvSpPr>
        <p:spPr>
          <a:xfrm>
            <a:off x="304800" y="5334000"/>
            <a:ext cx="8534400" cy="685800"/>
          </a:xfrm>
        </p:spPr>
        <p:txBody>
          <a:bodyPr/>
          <a:lstStyle/>
          <a:p>
            <a:pPr marL="0" indent="0">
              <a:buNone/>
            </a:pPr>
            <a:r>
              <a:rPr lang="en-US" sz="1600" b="1" dirty="0"/>
              <a:t>Figure 3-23 </a:t>
            </a:r>
            <a:r>
              <a:rPr lang="en-US" sz="1600" dirty="0"/>
              <a:t>Gamers have a variety of ways to direct movements and actions of on-screen </a:t>
            </a:r>
            <a:r>
              <a:rPr lang="en-US" sz="1600" dirty="0" smtClean="0"/>
              <a:t>objects. </a:t>
            </a:r>
            <a:endParaRPr lang="en-US" sz="1600" dirty="0"/>
          </a:p>
        </p:txBody>
      </p:sp>
    </p:spTree>
    <p:extLst>
      <p:ext uri="{BB962C8B-B14F-4D97-AF65-F5344CB8AC3E}">
        <p14:creationId xmlns:p14="http://schemas.microsoft.com/office/powerpoint/2010/main" val="41064382"/>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Embedded </a:t>
            </a:r>
            <a:r>
              <a:rPr lang="en-US" dirty="0" smtClean="0"/>
              <a:t>Computers (1 of 2)</a:t>
            </a:r>
            <a:endParaRPr lang="en-US" dirty="0"/>
          </a:p>
        </p:txBody>
      </p:sp>
      <p:sp>
        <p:nvSpPr>
          <p:cNvPr id="7" name="Content Placeholder 6"/>
          <p:cNvSpPr>
            <a:spLocks noGrp="1"/>
          </p:cNvSpPr>
          <p:nvPr>
            <p:ph idx="1"/>
          </p:nvPr>
        </p:nvSpPr>
        <p:spPr/>
        <p:txBody>
          <a:bodyPr/>
          <a:lstStyle/>
          <a:p>
            <a:r>
              <a:rPr lang="en-US" sz="2800" dirty="0"/>
              <a:t>An </a:t>
            </a:r>
            <a:r>
              <a:rPr lang="en-US" sz="2800" b="1" dirty="0"/>
              <a:t>embedded computer </a:t>
            </a:r>
            <a:r>
              <a:rPr lang="en-US" sz="2800" dirty="0"/>
              <a:t>is a special-purpose computer that functions as a component in a larger </a:t>
            </a:r>
            <a:r>
              <a:rPr lang="en-US" sz="2800" dirty="0" smtClean="0"/>
              <a:t>product</a:t>
            </a:r>
          </a:p>
          <a:p>
            <a:pPr lvl="1">
              <a:buFont typeface="Arial" pitchFamily="34" charset="0"/>
              <a:buChar char="–"/>
            </a:pPr>
            <a:r>
              <a:rPr lang="en-US" dirty="0"/>
              <a:t>Consumer electronics</a:t>
            </a:r>
          </a:p>
          <a:p>
            <a:pPr lvl="1">
              <a:buFont typeface="Arial" pitchFamily="34" charset="0"/>
              <a:buChar char="–"/>
            </a:pPr>
            <a:r>
              <a:rPr lang="en-US" dirty="0"/>
              <a:t>Home automation devices</a:t>
            </a:r>
          </a:p>
          <a:p>
            <a:pPr lvl="1">
              <a:buFont typeface="Arial" pitchFamily="34" charset="0"/>
              <a:buChar char="–"/>
            </a:pPr>
            <a:r>
              <a:rPr lang="en-US" dirty="0"/>
              <a:t>Automobiles</a:t>
            </a:r>
          </a:p>
          <a:p>
            <a:pPr lvl="1">
              <a:buFont typeface="Arial" pitchFamily="34" charset="0"/>
              <a:buChar char="–"/>
            </a:pPr>
            <a:r>
              <a:rPr lang="en-US" dirty="0"/>
              <a:t>Process controllers and robotics</a:t>
            </a:r>
          </a:p>
          <a:p>
            <a:pPr lvl="1">
              <a:buFont typeface="Arial" pitchFamily="34" charset="0"/>
              <a:buChar char="–"/>
            </a:pPr>
            <a:r>
              <a:rPr lang="en-US" dirty="0"/>
              <a:t>Computer devices and office </a:t>
            </a:r>
            <a:r>
              <a:rPr lang="en-US" dirty="0" smtClean="0"/>
              <a:t>machines</a:t>
            </a:r>
            <a:endParaRPr lang="en-US" dirty="0"/>
          </a:p>
        </p:txBody>
      </p:sp>
    </p:spTree>
    <p:extLst>
      <p:ext uri="{BB962C8B-B14F-4D97-AF65-F5344CB8AC3E}">
        <p14:creationId xmlns:p14="http://schemas.microsoft.com/office/powerpoint/2010/main" val="1418643742"/>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152400"/>
            <a:ext cx="8167629" cy="861572"/>
          </a:xfrm>
        </p:spPr>
        <p:txBody>
          <a:bodyPr/>
          <a:lstStyle/>
          <a:p>
            <a:r>
              <a:rPr lang="en-US" dirty="0"/>
              <a:t>Embedded Computers </a:t>
            </a:r>
            <a:r>
              <a:rPr lang="en-US" dirty="0" smtClean="0"/>
              <a:t>(2 </a:t>
            </a:r>
            <a:r>
              <a:rPr lang="en-US" dirty="0"/>
              <a:t>of 2)</a:t>
            </a:r>
          </a:p>
        </p:txBody>
      </p:sp>
      <p:pic>
        <p:nvPicPr>
          <p:cNvPr id="15362" name="Picture 2" descr="&quot;An illustration shows the various smart devices embedded inside a car; the images are zoomed out and described as follows:&#10;Steering wheel:&#10;Adaptive cruise control systems detect if vehicles in front of you are too close and, if necessary, adjust the vehicle’s throttle, may apply brakes, and/or sound an alarm.&#10;Wheel:&#10;Tire pressure monitoring systems send warning signals if tire pressure is insufficient.&#10;Petal:&#10;Drive-by-wire systems sense pressure on the gas pedal and communicate electronically to the engine how much and how fast to accelerate.&#10;Brake:&#10;Electronic stability control automatically applies brakes, and may reduce engine power, when you lose control of steering or traction.&#10;Airbag:&#10;Advanced airbag systems have crash-severity sensors that determine the appropriate level to in ate the airbag, reducing the chance of airbag injury in low-speed accidents.&#10;Navigation system:&#10;Cars equipped with wireless communications capabilities, called telematics, include features such as navigation systems, remote diagnosis and alerts, and Internet access.&#10;On Star RemoteLink app opened on a smart phone:&#10;Smartphone apps, such as the OnStar RemoteLink app shown here, remotely start the engine; unlock doors, stream music through the vehicle’s sound system, display driving directions, and more.&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376161" cy="389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228600" y="5334000"/>
            <a:ext cx="8763000" cy="685800"/>
          </a:xfrm>
        </p:spPr>
        <p:txBody>
          <a:bodyPr/>
          <a:lstStyle/>
          <a:p>
            <a:pPr marL="0" indent="0">
              <a:buNone/>
            </a:pPr>
            <a:r>
              <a:rPr lang="en-US" sz="1600" b="1" dirty="0"/>
              <a:t>Figure 3-24 </a:t>
            </a:r>
            <a:r>
              <a:rPr lang="en-US" sz="1600" dirty="0"/>
              <a:t>Some of the embedded computers designed to improve your safety, security, and performance in today’s </a:t>
            </a:r>
            <a:r>
              <a:rPr lang="en-US" sz="1600" dirty="0" smtClean="0"/>
              <a:t>vehicles. </a:t>
            </a:r>
            <a:endParaRPr lang="en-US" sz="1600" dirty="0"/>
          </a:p>
        </p:txBody>
      </p:sp>
    </p:spTree>
    <p:extLst>
      <p:ext uri="{BB962C8B-B14F-4D97-AF65-F5344CB8AC3E}">
        <p14:creationId xmlns:p14="http://schemas.microsoft.com/office/powerpoint/2010/main" val="299679889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04800" y="152400"/>
            <a:ext cx="8610600" cy="1214937"/>
          </a:xfrm>
        </p:spPr>
        <p:txBody>
          <a:bodyPr/>
          <a:lstStyle/>
          <a:p>
            <a:r>
              <a:rPr lang="en-US" dirty="0"/>
              <a:t>Putting It All Together</a:t>
            </a:r>
          </a:p>
        </p:txBody>
      </p:sp>
      <p:sp>
        <p:nvSpPr>
          <p:cNvPr id="17" name="Content Placeholder 16"/>
          <p:cNvSpPr>
            <a:spLocks noGrp="1"/>
          </p:cNvSpPr>
          <p:nvPr>
            <p:ph sz="quarter" idx="11"/>
          </p:nvPr>
        </p:nvSpPr>
        <p:spPr>
          <a:xfrm>
            <a:off x="228600" y="1600200"/>
            <a:ext cx="8686800" cy="507111"/>
          </a:xfrm>
        </p:spPr>
        <p:txBody>
          <a:bodyPr/>
          <a:lstStyle/>
          <a:p>
            <a:pPr marL="0" indent="0" algn="ctr">
              <a:buNone/>
            </a:pPr>
            <a:r>
              <a:rPr lang="en-US" sz="2400" b="1" dirty="0"/>
              <a:t>Table 3-3 </a:t>
            </a:r>
            <a:r>
              <a:rPr lang="en-US" sz="2400" b="1" dirty="0" smtClean="0"/>
              <a:t>Categories </a:t>
            </a:r>
            <a:r>
              <a:rPr lang="en-US" sz="2400" b="1" dirty="0"/>
              <a:t>of Computers and Mobile Devices</a:t>
            </a:r>
          </a:p>
        </p:txBody>
      </p:sp>
      <p:graphicFrame>
        <p:nvGraphicFramePr>
          <p:cNvPr id="2" name="Table 1"/>
          <p:cNvGraphicFramePr>
            <a:graphicFrameLocks noGrp="1"/>
          </p:cNvGraphicFramePr>
          <p:nvPr>
            <p:extLst>
              <p:ext uri="{D42A27DB-BD31-4B8C-83A1-F6EECF244321}">
                <p14:modId xmlns:p14="http://schemas.microsoft.com/office/powerpoint/2010/main" val="3216129787"/>
              </p:ext>
            </p:extLst>
          </p:nvPr>
        </p:nvGraphicFramePr>
        <p:xfrm>
          <a:off x="533400" y="2209800"/>
          <a:ext cx="8077200" cy="3723273"/>
        </p:xfrm>
        <a:graphic>
          <a:graphicData uri="http://schemas.openxmlformats.org/drawingml/2006/table">
            <a:tbl>
              <a:tblPr firstRow="1" bandRow="1">
                <a:tableStyleId>{5940675A-B579-460E-94D1-54222C63F5DA}</a:tableStyleId>
              </a:tblPr>
              <a:tblGrid>
                <a:gridCol w="2019300"/>
                <a:gridCol w="2019300"/>
                <a:gridCol w="2019300"/>
                <a:gridCol w="2019300"/>
              </a:tblGrid>
              <a:tr h="634531">
                <a:tc>
                  <a:txBody>
                    <a:bodyPr/>
                    <a:lstStyle/>
                    <a:p>
                      <a:pPr algn="ctr"/>
                      <a:r>
                        <a:rPr lang="en-US" sz="1200" b="1" i="0" u="none" strike="noStrike" baseline="0" dirty="0" smtClean="0">
                          <a:solidFill>
                            <a:schemeClr val="bg1"/>
                          </a:solidFill>
                          <a:latin typeface="Arial" pitchFamily="34" charset="0"/>
                          <a:cs typeface="Arial" pitchFamily="34" charset="0"/>
                        </a:rPr>
                        <a:t>Category</a:t>
                      </a:r>
                      <a:endParaRPr lang="en-US" sz="1200" b="1" dirty="0">
                        <a:solidFill>
                          <a:schemeClr val="bg1"/>
                        </a:solidFill>
                        <a:latin typeface="Arial" pitchFamily="34" charset="0"/>
                        <a:cs typeface="Arial" pitchFamily="34" charset="0"/>
                      </a:endParaRPr>
                    </a:p>
                  </a:txBody>
                  <a:tcPr anchor="ctr">
                    <a:solidFill>
                      <a:srgbClr val="8A288F"/>
                    </a:solidFill>
                  </a:tcPr>
                </a:tc>
                <a:tc>
                  <a:txBody>
                    <a:bodyPr/>
                    <a:lstStyle/>
                    <a:p>
                      <a:pPr algn="ctr"/>
                      <a:r>
                        <a:rPr lang="en-US" sz="1200" b="1" i="0" u="none" strike="noStrike" baseline="0" dirty="0" smtClean="0">
                          <a:solidFill>
                            <a:schemeClr val="bg1"/>
                          </a:solidFill>
                          <a:latin typeface="Arial" pitchFamily="34" charset="0"/>
                          <a:cs typeface="Arial" pitchFamily="34" charset="0"/>
                        </a:rPr>
                        <a:t>Physical Size</a:t>
                      </a:r>
                    </a:p>
                  </a:txBody>
                  <a:tcPr anchor="ctr">
                    <a:solidFill>
                      <a:srgbClr val="8A288F"/>
                    </a:solidFill>
                  </a:tcPr>
                </a:tc>
                <a:tc>
                  <a:txBody>
                    <a:bodyPr/>
                    <a:lstStyle/>
                    <a:p>
                      <a:pPr algn="ctr"/>
                      <a:r>
                        <a:rPr lang="en-US" sz="1200" b="1" i="0" u="none" strike="noStrike" baseline="0" dirty="0" smtClean="0">
                          <a:solidFill>
                            <a:schemeClr val="bg1"/>
                          </a:solidFill>
                          <a:latin typeface="Arial" pitchFamily="34" charset="0"/>
                          <a:cs typeface="Arial" pitchFamily="34" charset="0"/>
                        </a:rPr>
                        <a:t>Number of</a:t>
                      </a:r>
                    </a:p>
                    <a:p>
                      <a:pPr algn="ctr"/>
                      <a:r>
                        <a:rPr lang="en-US" sz="1200" b="1" i="0" u="none" strike="noStrike" baseline="0" dirty="0" smtClean="0">
                          <a:solidFill>
                            <a:schemeClr val="bg1"/>
                          </a:solidFill>
                          <a:latin typeface="Arial" pitchFamily="34" charset="0"/>
                          <a:cs typeface="Arial" pitchFamily="34" charset="0"/>
                        </a:rPr>
                        <a:t>Simultaneously</a:t>
                      </a:r>
                    </a:p>
                    <a:p>
                      <a:pPr algn="ctr"/>
                      <a:r>
                        <a:rPr lang="en-US" sz="1200" b="1" i="0" u="none" strike="noStrike" baseline="0" dirty="0" smtClean="0">
                          <a:solidFill>
                            <a:schemeClr val="bg1"/>
                          </a:solidFill>
                          <a:latin typeface="Arial" pitchFamily="34" charset="0"/>
                          <a:cs typeface="Arial" pitchFamily="34" charset="0"/>
                        </a:rPr>
                        <a:t>Connected Users</a:t>
                      </a:r>
                      <a:endParaRPr lang="en-US" sz="1200" b="1" dirty="0">
                        <a:solidFill>
                          <a:schemeClr val="bg1"/>
                        </a:solidFill>
                        <a:latin typeface="Arial" pitchFamily="34" charset="0"/>
                        <a:cs typeface="Arial" pitchFamily="34" charset="0"/>
                      </a:endParaRPr>
                    </a:p>
                  </a:txBody>
                  <a:tcPr anchor="ctr">
                    <a:solidFill>
                      <a:srgbClr val="8A288F"/>
                    </a:solidFill>
                  </a:tcPr>
                </a:tc>
                <a:tc>
                  <a:txBody>
                    <a:bodyPr/>
                    <a:lstStyle/>
                    <a:p>
                      <a:pPr algn="ctr"/>
                      <a:r>
                        <a:rPr lang="en-US" sz="1200" b="1" i="0" u="none" strike="noStrike" baseline="0" dirty="0" smtClean="0">
                          <a:solidFill>
                            <a:schemeClr val="bg1"/>
                          </a:solidFill>
                          <a:latin typeface="Arial" pitchFamily="34" charset="0"/>
                          <a:cs typeface="Arial" pitchFamily="34" charset="0"/>
                        </a:rPr>
                        <a:t>General Price Range</a:t>
                      </a:r>
                      <a:endParaRPr lang="en-US" sz="1200" b="1" dirty="0">
                        <a:solidFill>
                          <a:schemeClr val="bg1"/>
                        </a:solidFill>
                        <a:latin typeface="Arial" pitchFamily="34" charset="0"/>
                        <a:cs typeface="Arial" pitchFamily="34" charset="0"/>
                      </a:endParaRPr>
                    </a:p>
                  </a:txBody>
                  <a:tcPr anchor="ctr">
                    <a:solidFill>
                      <a:srgbClr val="8A288F"/>
                    </a:solidFill>
                  </a:tcPr>
                </a:tc>
              </a:tr>
              <a:tr h="438795">
                <a:tc>
                  <a:txBody>
                    <a:bodyPr/>
                    <a:lstStyle/>
                    <a:p>
                      <a:pPr algn="l"/>
                      <a:r>
                        <a:rPr lang="en-US" sz="1200" b="0" i="0" u="none" strike="noStrike" baseline="0" dirty="0" smtClean="0">
                          <a:latin typeface="Arial" pitchFamily="34" charset="0"/>
                          <a:cs typeface="Arial" pitchFamily="34" charset="0"/>
                        </a:rPr>
                        <a:t>Personal computers</a:t>
                      </a:r>
                    </a:p>
                    <a:p>
                      <a:pPr algn="l"/>
                      <a:r>
                        <a:rPr lang="en-US" sz="1200" b="0" i="0" u="none" strike="noStrike" baseline="0" dirty="0" smtClean="0">
                          <a:latin typeface="Arial" pitchFamily="34" charset="0"/>
                          <a:cs typeface="Arial" pitchFamily="34" charset="0"/>
                        </a:rPr>
                        <a:t>(desktop)</a:t>
                      </a:r>
                    </a:p>
                  </a:txBody>
                  <a:tcPr anchor="ctr"/>
                </a:tc>
                <a:tc>
                  <a:txBody>
                    <a:bodyPr/>
                    <a:lstStyle/>
                    <a:p>
                      <a:pPr algn="l"/>
                      <a:r>
                        <a:rPr lang="en-US" sz="1200" b="0" i="0" u="none" strike="noStrike" baseline="0" dirty="0" smtClean="0">
                          <a:latin typeface="Arial" pitchFamily="34" charset="0"/>
                          <a:cs typeface="Arial" pitchFamily="34" charset="0"/>
                        </a:rPr>
                        <a:t>Fits on a desk</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Usually one (can be</a:t>
                      </a:r>
                    </a:p>
                    <a:p>
                      <a:pPr algn="l"/>
                      <a:r>
                        <a:rPr lang="en-US" sz="1200" b="0" i="0" u="none" strike="noStrike" baseline="0" dirty="0" smtClean="0">
                          <a:latin typeface="Arial" pitchFamily="34" charset="0"/>
                          <a:cs typeface="Arial" pitchFamily="34" charset="0"/>
                        </a:rPr>
                        <a:t>more if networked)</a:t>
                      </a:r>
                    </a:p>
                  </a:txBody>
                  <a:tcPr anchor="ctr"/>
                </a:tc>
                <a:tc>
                  <a:txBody>
                    <a:bodyPr/>
                    <a:lstStyle/>
                    <a:p>
                      <a:pPr algn="l"/>
                      <a:r>
                        <a:rPr lang="en-US" sz="1200" b="0" i="0" u="none" strike="noStrike" baseline="0" dirty="0" smtClean="0">
                          <a:latin typeface="Arial" pitchFamily="34" charset="0"/>
                          <a:cs typeface="Arial" pitchFamily="34" charset="0"/>
                        </a:rPr>
                        <a:t>Several hundred to several</a:t>
                      </a:r>
                    </a:p>
                    <a:p>
                      <a:pPr algn="l"/>
                      <a:r>
                        <a:rPr lang="en-US" sz="1200" b="0" i="0" u="none" strike="noStrike" baseline="0" dirty="0" smtClean="0">
                          <a:latin typeface="Arial" pitchFamily="34" charset="0"/>
                          <a:cs typeface="Arial" pitchFamily="34" charset="0"/>
                        </a:rPr>
                        <a:t>thousand dollars</a:t>
                      </a:r>
                      <a:endParaRPr lang="en-US" sz="1200" dirty="0">
                        <a:latin typeface="Arial" pitchFamily="34" charset="0"/>
                        <a:cs typeface="Arial" pitchFamily="34" charset="0"/>
                      </a:endParaRPr>
                    </a:p>
                  </a:txBody>
                  <a:tcPr anchor="ctr"/>
                </a:tc>
              </a:tr>
              <a:tr h="614313">
                <a:tc>
                  <a:txBody>
                    <a:bodyPr/>
                    <a:lstStyle/>
                    <a:p>
                      <a:pPr algn="l"/>
                      <a:r>
                        <a:rPr lang="en-US" sz="1200" b="0" i="0" u="none" strike="noStrike" baseline="0" dirty="0" smtClean="0">
                          <a:latin typeface="Arial" pitchFamily="34" charset="0"/>
                          <a:cs typeface="Arial" pitchFamily="34" charset="0"/>
                        </a:rPr>
                        <a:t>Mobile computers and</a:t>
                      </a:r>
                    </a:p>
                    <a:p>
                      <a:pPr algn="l"/>
                      <a:r>
                        <a:rPr lang="en-US" sz="1200" b="0" i="0" u="none" strike="noStrike" baseline="0" dirty="0" smtClean="0">
                          <a:latin typeface="Arial" pitchFamily="34" charset="0"/>
                          <a:cs typeface="Arial" pitchFamily="34" charset="0"/>
                        </a:rPr>
                        <a:t>mobile devices</a:t>
                      </a:r>
                    </a:p>
                  </a:txBody>
                  <a:tcPr anchor="ctr"/>
                </a:tc>
                <a:tc>
                  <a:txBody>
                    <a:bodyPr/>
                    <a:lstStyle/>
                    <a:p>
                      <a:pPr algn="l"/>
                      <a:r>
                        <a:rPr lang="en-US" sz="1200" b="0" i="0" u="none" strike="noStrike" baseline="0" dirty="0" smtClean="0">
                          <a:latin typeface="Arial" pitchFamily="34" charset="0"/>
                          <a:cs typeface="Arial" pitchFamily="34" charset="0"/>
                        </a:rPr>
                        <a:t>Fits on your lap or in</a:t>
                      </a:r>
                    </a:p>
                    <a:p>
                      <a:pPr algn="l"/>
                      <a:r>
                        <a:rPr lang="en-US" sz="1200" b="0" i="0" u="none" strike="noStrike" baseline="0" dirty="0" smtClean="0">
                          <a:latin typeface="Arial" pitchFamily="34" charset="0"/>
                          <a:cs typeface="Arial" pitchFamily="34" charset="0"/>
                        </a:rPr>
                        <a:t>your hand</a:t>
                      </a:r>
                    </a:p>
                  </a:txBody>
                  <a:tcPr anchor="ctr"/>
                </a:tc>
                <a:tc>
                  <a:txBody>
                    <a:bodyPr/>
                    <a:lstStyle/>
                    <a:p>
                      <a:pPr algn="l"/>
                      <a:r>
                        <a:rPr lang="en-US" sz="1200" b="0" i="0" u="none" strike="noStrike" baseline="0" dirty="0" smtClean="0">
                          <a:latin typeface="Arial" pitchFamily="34" charset="0"/>
                          <a:cs typeface="Arial" pitchFamily="34" charset="0"/>
                        </a:rPr>
                        <a:t>Usually one</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Less than a hundred dollars</a:t>
                      </a:r>
                    </a:p>
                    <a:p>
                      <a:pPr algn="l"/>
                      <a:r>
                        <a:rPr lang="en-US" sz="1200" b="0" i="0" u="none" strike="noStrike" baseline="0" dirty="0" smtClean="0">
                          <a:latin typeface="Arial" pitchFamily="34" charset="0"/>
                          <a:cs typeface="Arial" pitchFamily="34" charset="0"/>
                        </a:rPr>
                        <a:t>to several thousand dollars</a:t>
                      </a:r>
                      <a:endParaRPr lang="en-US" sz="1200" dirty="0">
                        <a:latin typeface="Arial" pitchFamily="34" charset="0"/>
                        <a:cs typeface="Arial" pitchFamily="34" charset="0"/>
                      </a:endParaRPr>
                    </a:p>
                  </a:txBody>
                  <a:tcPr anchor="ctr"/>
                </a:tc>
              </a:tr>
              <a:tr h="453846">
                <a:tc>
                  <a:txBody>
                    <a:bodyPr/>
                    <a:lstStyle/>
                    <a:p>
                      <a:pPr algn="l"/>
                      <a:r>
                        <a:rPr lang="en-US" sz="1200" b="0" i="0" u="none" strike="noStrike" baseline="0" dirty="0" smtClean="0">
                          <a:latin typeface="Arial" pitchFamily="34" charset="0"/>
                          <a:cs typeface="Arial" pitchFamily="34" charset="0"/>
                        </a:rPr>
                        <a:t>Game consoles</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Small box or</a:t>
                      </a:r>
                    </a:p>
                    <a:p>
                      <a:pPr algn="l"/>
                      <a:r>
                        <a:rPr lang="en-US" sz="1200" b="0" i="0" u="none" strike="noStrike" baseline="0" dirty="0" smtClean="0">
                          <a:latin typeface="Arial" pitchFamily="34" charset="0"/>
                          <a:cs typeface="Arial" pitchFamily="34" charset="0"/>
                        </a:rPr>
                        <a:t>handheld device</a:t>
                      </a:r>
                    </a:p>
                  </a:txBody>
                  <a:tcPr anchor="ctr"/>
                </a:tc>
                <a:tc>
                  <a:txBody>
                    <a:bodyPr/>
                    <a:lstStyle/>
                    <a:p>
                      <a:pPr algn="l"/>
                      <a:r>
                        <a:rPr lang="en-US" sz="1200" b="0" i="0" u="none" strike="noStrike" baseline="0" dirty="0" smtClean="0">
                          <a:latin typeface="Arial" pitchFamily="34" charset="0"/>
                          <a:cs typeface="Arial" pitchFamily="34" charset="0"/>
                        </a:rPr>
                        <a:t>One to several</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Several hundred dollars</a:t>
                      </a:r>
                    </a:p>
                    <a:p>
                      <a:pPr algn="l"/>
                      <a:r>
                        <a:rPr lang="en-US" sz="1200" b="0" i="0" u="none" strike="noStrike" baseline="0" dirty="0" smtClean="0">
                          <a:latin typeface="Arial" pitchFamily="34" charset="0"/>
                          <a:cs typeface="Arial" pitchFamily="34" charset="0"/>
                        </a:rPr>
                        <a:t>or less</a:t>
                      </a:r>
                      <a:endParaRPr lang="en-US" sz="1200" dirty="0">
                        <a:latin typeface="Arial" pitchFamily="34" charset="0"/>
                        <a:cs typeface="Arial" pitchFamily="34" charset="0"/>
                      </a:endParaRPr>
                    </a:p>
                  </a:txBody>
                  <a:tcPr anchor="ctr"/>
                </a:tc>
              </a:tr>
              <a:tr h="614313">
                <a:tc>
                  <a:txBody>
                    <a:bodyPr/>
                    <a:lstStyle/>
                    <a:p>
                      <a:pPr algn="l"/>
                      <a:r>
                        <a:rPr lang="en-US" sz="1200" b="0" i="0" u="none" strike="noStrike" baseline="0" dirty="0" smtClean="0">
                          <a:latin typeface="Arial" pitchFamily="34" charset="0"/>
                          <a:cs typeface="Arial" pitchFamily="34" charset="0"/>
                        </a:rPr>
                        <a:t>Servers</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Small cabinet to roomful</a:t>
                      </a:r>
                    </a:p>
                    <a:p>
                      <a:pPr algn="l"/>
                      <a:r>
                        <a:rPr lang="en-US" sz="1200" b="0" i="0" u="none" strike="noStrike" baseline="0" dirty="0" smtClean="0">
                          <a:latin typeface="Arial" pitchFamily="34" charset="0"/>
                          <a:cs typeface="Arial" pitchFamily="34" charset="0"/>
                        </a:rPr>
                        <a:t>of equipment</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Two to thousands</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Several hundred to several million dollars</a:t>
                      </a:r>
                      <a:endParaRPr lang="en-US" sz="1200" dirty="0">
                        <a:latin typeface="Arial" pitchFamily="34" charset="0"/>
                        <a:cs typeface="Arial" pitchFamily="34" charset="0"/>
                      </a:endParaRPr>
                    </a:p>
                  </a:txBody>
                  <a:tcPr anchor="ctr"/>
                </a:tc>
              </a:tr>
              <a:tr h="438795">
                <a:tc>
                  <a:txBody>
                    <a:bodyPr/>
                    <a:lstStyle/>
                    <a:p>
                      <a:pPr algn="l"/>
                      <a:r>
                        <a:rPr lang="en-US" sz="1200" b="0" i="0" u="none" strike="noStrike" baseline="0" dirty="0" smtClean="0">
                          <a:latin typeface="Arial" pitchFamily="34" charset="0"/>
                          <a:cs typeface="Arial" pitchFamily="34" charset="0"/>
                        </a:rPr>
                        <a:t>Supercomputers</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Full room of equipment</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Hundreds to thousands </a:t>
                      </a:r>
                    </a:p>
                  </a:txBody>
                  <a:tcPr anchor="ctr"/>
                </a:tc>
                <a:tc>
                  <a:txBody>
                    <a:bodyPr/>
                    <a:lstStyle/>
                    <a:p>
                      <a:pPr algn="l"/>
                      <a:r>
                        <a:rPr lang="en-US" sz="1200" b="0" i="0" u="none" strike="noStrike" baseline="0" dirty="0" smtClean="0">
                          <a:latin typeface="Arial" pitchFamily="34" charset="0"/>
                          <a:cs typeface="Arial" pitchFamily="34" charset="0"/>
                        </a:rPr>
                        <a:t>Half a million to several</a:t>
                      </a:r>
                    </a:p>
                    <a:p>
                      <a:pPr algn="l"/>
                      <a:r>
                        <a:rPr lang="en-US" sz="1200" b="0" i="0" u="none" strike="noStrike" baseline="0" dirty="0" smtClean="0">
                          <a:latin typeface="Arial" pitchFamily="34" charset="0"/>
                          <a:cs typeface="Arial" pitchFamily="34" charset="0"/>
                        </a:rPr>
                        <a:t>billion dollars</a:t>
                      </a:r>
                      <a:endParaRPr lang="en-US" sz="1200" dirty="0">
                        <a:latin typeface="Arial" pitchFamily="34" charset="0"/>
                        <a:cs typeface="Arial" pitchFamily="34" charset="0"/>
                      </a:endParaRPr>
                    </a:p>
                  </a:txBody>
                  <a:tcPr anchor="ctr"/>
                </a:tc>
              </a:tr>
              <a:tr h="438795">
                <a:tc>
                  <a:txBody>
                    <a:bodyPr/>
                    <a:lstStyle/>
                    <a:p>
                      <a:pPr algn="l"/>
                      <a:r>
                        <a:rPr lang="en-US" sz="1200" b="0" i="0" u="none" strike="noStrike" baseline="0" dirty="0" smtClean="0">
                          <a:latin typeface="Arial" pitchFamily="34" charset="0"/>
                          <a:cs typeface="Arial" pitchFamily="34" charset="0"/>
                        </a:rPr>
                        <a:t>Embedded computers</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Miniature</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Usually one</a:t>
                      </a:r>
                      <a:endParaRPr lang="en-US" sz="1200" dirty="0">
                        <a:latin typeface="Arial" pitchFamily="34" charset="0"/>
                        <a:cs typeface="Arial" pitchFamily="34" charset="0"/>
                      </a:endParaRPr>
                    </a:p>
                  </a:txBody>
                  <a:tcPr anchor="ctr"/>
                </a:tc>
                <a:tc>
                  <a:txBody>
                    <a:bodyPr/>
                    <a:lstStyle/>
                    <a:p>
                      <a:pPr algn="l"/>
                      <a:r>
                        <a:rPr lang="en-US" sz="1200" b="0" i="0" u="none" strike="noStrike" baseline="0" dirty="0" smtClean="0">
                          <a:latin typeface="Arial" pitchFamily="34" charset="0"/>
                          <a:cs typeface="Arial" pitchFamily="34" charset="0"/>
                        </a:rPr>
                        <a:t>Embedded in the price of the product</a:t>
                      </a:r>
                      <a:endParaRPr lang="en-US" sz="1200" dirty="0">
                        <a:latin typeface="Arial" pitchFamily="34" charset="0"/>
                        <a:cs typeface="Arial" pitchFamily="34" charset="0"/>
                      </a:endParaRPr>
                    </a:p>
                  </a:txBody>
                  <a:tcPr anchor="ctr"/>
                </a:tc>
              </a:tr>
            </a:tbl>
          </a:graphicData>
        </a:graphic>
      </p:graphicFrame>
    </p:spTree>
    <p:extLst>
      <p:ext uri="{BB962C8B-B14F-4D97-AF65-F5344CB8AC3E}">
        <p14:creationId xmlns:p14="http://schemas.microsoft.com/office/powerpoint/2010/main" val="2281464512"/>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76200"/>
            <a:ext cx="8320029" cy="762000"/>
          </a:xfrm>
        </p:spPr>
        <p:txBody>
          <a:bodyPr/>
          <a:lstStyle/>
          <a:p>
            <a:r>
              <a:rPr lang="en-US" dirty="0"/>
              <a:t>Ports and </a:t>
            </a:r>
            <a:r>
              <a:rPr lang="en-US" dirty="0"/>
              <a:t>Connectors </a:t>
            </a:r>
            <a:r>
              <a:rPr lang="en-US" dirty="0" smtClean="0"/>
              <a:t>(1 of 6)</a:t>
            </a:r>
            <a:endParaRPr lang="en-US" dirty="0"/>
          </a:p>
        </p:txBody>
      </p:sp>
      <p:sp>
        <p:nvSpPr>
          <p:cNvPr id="5" name="Content Placeholder 3"/>
          <p:cNvSpPr txBox="1">
            <a:spLocks/>
          </p:cNvSpPr>
          <p:nvPr/>
        </p:nvSpPr>
        <p:spPr bwMode="auto">
          <a:xfrm>
            <a:off x="304800" y="1066800"/>
            <a:ext cx="8534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 </a:t>
            </a:r>
            <a:r>
              <a:rPr lang="en-US" sz="2400" b="1" dirty="0"/>
              <a:t>port </a:t>
            </a:r>
            <a:r>
              <a:rPr lang="en-US" sz="2400" dirty="0"/>
              <a:t>is the point at which a peripheral device attaches to or communicates with a computer or mobile device so that the peripheral device can send data to or receive information from the computer or mobile </a:t>
            </a:r>
            <a:r>
              <a:rPr lang="en-US" sz="2400" dirty="0" smtClean="0"/>
              <a:t>device</a:t>
            </a:r>
            <a:endParaRPr lang="en-US" sz="2400" dirty="0"/>
          </a:p>
        </p:txBody>
      </p:sp>
      <p:pic>
        <p:nvPicPr>
          <p:cNvPr id="16386" name="Picture 2" descr="An illustration shows five photos that display the location of ports on computer and devices as follows: Ports are on the top of the CPU for a desktop; the ports are on the sides of a laptop; ports on a tablet and smartphone are located at the bottom of the device; the ports on a digital camera are located at the side of the camera.&#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971800"/>
            <a:ext cx="4191000" cy="240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228600" y="5562600"/>
            <a:ext cx="8763000" cy="533400"/>
          </a:xfrm>
        </p:spPr>
        <p:txBody>
          <a:bodyPr/>
          <a:lstStyle/>
          <a:p>
            <a:pPr marL="0" indent="0">
              <a:buNone/>
            </a:pPr>
            <a:r>
              <a:rPr lang="en-US" sz="1600" b="1" dirty="0"/>
              <a:t>Figure 3-25 </a:t>
            </a:r>
            <a:r>
              <a:rPr lang="en-US" sz="1600" dirty="0"/>
              <a:t>Most computers and mobile devices have ports so that you can connect the computer or device to </a:t>
            </a:r>
            <a:r>
              <a:rPr lang="en-US" sz="1600" dirty="0" smtClean="0"/>
              <a:t>peripherals. </a:t>
            </a:r>
            <a:endParaRPr lang="en-US" sz="1600" dirty="0"/>
          </a:p>
        </p:txBody>
      </p:sp>
    </p:spTree>
    <p:extLst>
      <p:ext uri="{BB962C8B-B14F-4D97-AF65-F5344CB8AC3E}">
        <p14:creationId xmlns:p14="http://schemas.microsoft.com/office/powerpoint/2010/main" val="32488954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Ports and </a:t>
            </a:r>
            <a:r>
              <a:rPr lang="en-US" dirty="0"/>
              <a:t>Connectors (</a:t>
            </a:r>
            <a:r>
              <a:rPr lang="en-US" dirty="0" smtClean="0"/>
              <a:t>2 </a:t>
            </a:r>
            <a:r>
              <a:rPr lang="en-US" dirty="0"/>
              <a:t>of 6</a:t>
            </a:r>
            <a:r>
              <a:rPr lang="en-US" dirty="0" smtClean="0"/>
              <a:t>)</a:t>
            </a:r>
            <a:endParaRPr lang="en-US" dirty="0"/>
          </a:p>
        </p:txBody>
      </p:sp>
      <p:sp>
        <p:nvSpPr>
          <p:cNvPr id="7" name="Content Placeholder 6"/>
          <p:cNvSpPr>
            <a:spLocks noGrp="1"/>
          </p:cNvSpPr>
          <p:nvPr>
            <p:ph idx="1"/>
          </p:nvPr>
        </p:nvSpPr>
        <p:spPr/>
        <p:txBody>
          <a:bodyPr/>
          <a:lstStyle/>
          <a:p>
            <a:r>
              <a:rPr lang="en-US" dirty="0"/>
              <a:t>A </a:t>
            </a:r>
            <a:r>
              <a:rPr lang="en-US" b="1" dirty="0"/>
              <a:t>connector </a:t>
            </a:r>
            <a:r>
              <a:rPr lang="en-US" dirty="0"/>
              <a:t>joins a cable to a port</a:t>
            </a:r>
          </a:p>
          <a:p>
            <a:r>
              <a:rPr lang="en-US" dirty="0"/>
              <a:t>A connector at one end of a cable attaches to a port on the computer or mobile device, and a connector at the other end of the cable attaches to a port on the peripheral </a:t>
            </a:r>
            <a:r>
              <a:rPr lang="en-US" dirty="0" smtClean="0"/>
              <a:t>device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697" y="3513454"/>
            <a:ext cx="2476503" cy="2612710"/>
          </a:xfrm>
          <a:prstGeom prst="rect">
            <a:avLst/>
          </a:prstGeom>
        </p:spPr>
      </p:pic>
      <p:sp>
        <p:nvSpPr>
          <p:cNvPr id="5" name="Line Callout 2 (No Border) 4"/>
          <p:cNvSpPr/>
          <p:nvPr/>
        </p:nvSpPr>
        <p:spPr>
          <a:xfrm>
            <a:off x="5494015" y="3513453"/>
            <a:ext cx="1135384" cy="457200"/>
          </a:xfrm>
          <a:prstGeom prst="callout2">
            <a:avLst>
              <a:gd name="adj1" fmla="val 45069"/>
              <a:gd name="adj2" fmla="val -398"/>
              <a:gd name="adj3" fmla="val 45563"/>
              <a:gd name="adj4" fmla="val -34106"/>
              <a:gd name="adj5" fmla="val 135500"/>
              <a:gd name="adj6" fmla="val -8100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TW" b="1" dirty="0">
                <a:solidFill>
                  <a:schemeClr val="tx2">
                    <a:lumMod val="75000"/>
                  </a:schemeClr>
                </a:solidFill>
              </a:rPr>
              <a:t>connector</a:t>
            </a:r>
            <a:endParaRPr lang="zh-TW" altLang="en-US" b="1" dirty="0">
              <a:solidFill>
                <a:schemeClr val="tx2">
                  <a:lumMod val="75000"/>
                </a:schemeClr>
              </a:solidFill>
            </a:endParaRPr>
          </a:p>
        </p:txBody>
      </p:sp>
      <p:sp>
        <p:nvSpPr>
          <p:cNvPr id="8" name="Line Callout 2 (No Border) 7"/>
          <p:cNvSpPr/>
          <p:nvPr/>
        </p:nvSpPr>
        <p:spPr>
          <a:xfrm flipH="1">
            <a:off x="2560315" y="3924300"/>
            <a:ext cx="678183" cy="419100"/>
          </a:xfrm>
          <a:prstGeom prst="callout2">
            <a:avLst>
              <a:gd name="adj1" fmla="val 56263"/>
              <a:gd name="adj2" fmla="val 8276"/>
              <a:gd name="adj3" fmla="val 56245"/>
              <a:gd name="adj4" fmla="val -36867"/>
              <a:gd name="adj5" fmla="val 500"/>
              <a:gd name="adj6" fmla="val -8989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TW" b="1" dirty="0" smtClean="0">
                <a:solidFill>
                  <a:schemeClr val="tx2">
                    <a:lumMod val="75000"/>
                  </a:schemeClr>
                </a:solidFill>
              </a:rPr>
              <a:t>port</a:t>
            </a:r>
            <a:endParaRPr lang="zh-TW" altLang="en-US" b="1" dirty="0">
              <a:solidFill>
                <a:schemeClr val="tx2">
                  <a:lumMod val="75000"/>
                </a:schemeClr>
              </a:solidFill>
            </a:endParaRPr>
          </a:p>
        </p:txBody>
      </p:sp>
      <p:sp>
        <p:nvSpPr>
          <p:cNvPr id="9" name="Line Callout 2 (No Border) 8"/>
          <p:cNvSpPr/>
          <p:nvPr/>
        </p:nvSpPr>
        <p:spPr>
          <a:xfrm flipH="1">
            <a:off x="4225291" y="5257800"/>
            <a:ext cx="693418" cy="419100"/>
          </a:xfrm>
          <a:prstGeom prst="callout2">
            <a:avLst>
              <a:gd name="adj1" fmla="val 54254"/>
              <a:gd name="adj2" fmla="val 9085"/>
              <a:gd name="adj3" fmla="val 54237"/>
              <a:gd name="adj4" fmla="val -36867"/>
              <a:gd name="adj5" fmla="val 500"/>
              <a:gd name="adj6" fmla="val -8989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TW" b="1" dirty="0" smtClean="0">
                <a:solidFill>
                  <a:schemeClr val="tx2">
                    <a:lumMod val="75000"/>
                  </a:schemeClr>
                </a:solidFill>
              </a:rPr>
              <a:t>cable</a:t>
            </a:r>
            <a:endParaRPr lang="zh-TW" altLang="en-US" b="1" dirty="0">
              <a:solidFill>
                <a:schemeClr val="tx2">
                  <a:lumMod val="75000"/>
                </a:schemeClr>
              </a:solidFill>
            </a:endParaRPr>
          </a:p>
        </p:txBody>
      </p:sp>
    </p:spTree>
    <p:extLst>
      <p:ext uri="{BB962C8B-B14F-4D97-AF65-F5344CB8AC3E}">
        <p14:creationId xmlns:p14="http://schemas.microsoft.com/office/powerpoint/2010/main" val="3275460193"/>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28600"/>
            <a:ext cx="8229600" cy="762000"/>
          </a:xfrm>
        </p:spPr>
        <p:txBody>
          <a:bodyPr/>
          <a:lstStyle/>
          <a:p>
            <a:r>
              <a:rPr lang="en-US" dirty="0"/>
              <a:t>Ports and </a:t>
            </a:r>
            <a:r>
              <a:rPr lang="en-US" dirty="0"/>
              <a:t>Connectors (</a:t>
            </a:r>
            <a:r>
              <a:rPr lang="en-US" dirty="0" smtClean="0"/>
              <a:t>3 </a:t>
            </a:r>
            <a:r>
              <a:rPr lang="en-US" dirty="0"/>
              <a:t>of </a:t>
            </a:r>
            <a:r>
              <a:rPr lang="en-US" dirty="0" smtClean="0"/>
              <a:t>6)</a:t>
            </a:r>
            <a:endParaRPr lang="en-US" dirty="0"/>
          </a:p>
        </p:txBody>
      </p:sp>
      <p:pic>
        <p:nvPicPr>
          <p:cNvPr id="17411" name="Picture 3" descr="&quot;A table lists the popular port types with the photos of ports and connectors as follows:&#10;DisplayPort (audio/video)&#10;DVI (digital video interface)&#10;HDMI (audio/video)&#10;Headphones&#10;Lightning&#10;Microphone&#10;Micro USB&#10;Mini DisplayPort &#10;Mini USB&#10;Mini HDMI (audio/video)&#10;Network (Ethernet)&#10;Speaker&#10;Thunderbolt&#10;USB (Type A)&#10;USB (Type B)&#10;USB (Type C)&#10;VGA&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224" y="1367551"/>
            <a:ext cx="5376478" cy="465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821217"/>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Ports and </a:t>
            </a:r>
            <a:r>
              <a:rPr lang="en-US" dirty="0"/>
              <a:t>Connectors (</a:t>
            </a:r>
            <a:r>
              <a:rPr lang="en-US" dirty="0" smtClean="0"/>
              <a:t>4 </a:t>
            </a:r>
            <a:r>
              <a:rPr lang="en-US" dirty="0"/>
              <a:t>of </a:t>
            </a:r>
            <a:r>
              <a:rPr lang="en-US" dirty="0" smtClean="0"/>
              <a:t>6)</a:t>
            </a:r>
            <a:endParaRPr lang="en-US" dirty="0"/>
          </a:p>
        </p:txBody>
      </p:sp>
      <p:sp>
        <p:nvSpPr>
          <p:cNvPr id="3" name="Content Placeholder 2"/>
          <p:cNvSpPr>
            <a:spLocks noGrp="1"/>
          </p:cNvSpPr>
          <p:nvPr>
            <p:ph idx="1"/>
          </p:nvPr>
        </p:nvSpPr>
        <p:spPr/>
        <p:txBody>
          <a:bodyPr/>
          <a:lstStyle/>
          <a:p>
            <a:r>
              <a:rPr lang="en-US" dirty="0"/>
              <a:t>A </a:t>
            </a:r>
            <a:r>
              <a:rPr lang="en-US" b="1" dirty="0"/>
              <a:t>USB port</a:t>
            </a:r>
            <a:r>
              <a:rPr lang="en-US" dirty="0"/>
              <a:t>, short for universal serial bus port, can connect up to 127 different peripheral devices together with a single connector</a:t>
            </a:r>
          </a:p>
          <a:p>
            <a:r>
              <a:rPr lang="en-US" dirty="0"/>
              <a:t>Instead of connecting peripheral devices directly to ports on a mobile computer, some mobile users prefer the flexibility of port replicators and docking </a:t>
            </a:r>
            <a:r>
              <a:rPr lang="en-US" dirty="0" smtClean="0"/>
              <a:t>stations</a:t>
            </a:r>
            <a:endParaRPr lang="en-US" dirty="0"/>
          </a:p>
        </p:txBody>
      </p:sp>
    </p:spTree>
    <p:extLst>
      <p:ext uri="{BB962C8B-B14F-4D97-AF65-F5344CB8AC3E}">
        <p14:creationId xmlns:p14="http://schemas.microsoft.com/office/powerpoint/2010/main" val="4267940604"/>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Computers and Mobile Devices</a:t>
            </a:r>
          </a:p>
        </p:txBody>
      </p:sp>
      <p:sp>
        <p:nvSpPr>
          <p:cNvPr id="5" name="Content Placeholder 4"/>
          <p:cNvSpPr>
            <a:spLocks noGrp="1"/>
          </p:cNvSpPr>
          <p:nvPr>
            <p:ph idx="1"/>
          </p:nvPr>
        </p:nvSpPr>
        <p:spPr>
          <a:xfrm>
            <a:off x="228600" y="1265237"/>
            <a:ext cx="8763000" cy="4830763"/>
          </a:xfrm>
        </p:spPr>
        <p:txBody>
          <a:bodyPr/>
          <a:lstStyle/>
          <a:p>
            <a:pPr marL="0" lvl="0" indent="0">
              <a:buNone/>
            </a:pPr>
            <a:r>
              <a:rPr lang="en-US" sz="2800" dirty="0"/>
              <a:t>Types of </a:t>
            </a:r>
            <a:r>
              <a:rPr lang="en-US" sz="2800" b="1" dirty="0"/>
              <a:t>computers</a:t>
            </a:r>
            <a:r>
              <a:rPr lang="en-US" sz="2800" dirty="0"/>
              <a:t> and </a:t>
            </a:r>
            <a:r>
              <a:rPr lang="en-US" sz="2800" b="1" dirty="0"/>
              <a:t>mobile devices </a:t>
            </a:r>
            <a:r>
              <a:rPr lang="en-US" sz="2800" dirty="0"/>
              <a:t>include:</a:t>
            </a:r>
            <a:endParaRPr lang="en-US" sz="2800" dirty="0" smtClean="0"/>
          </a:p>
          <a:p>
            <a:pPr lvl="0"/>
            <a:r>
              <a:rPr lang="en-US" sz="2800" dirty="0" smtClean="0"/>
              <a:t>Laptops</a:t>
            </a:r>
            <a:r>
              <a:rPr lang="en-US" sz="2800" dirty="0"/>
              <a:t>, tablets, and desktops</a:t>
            </a:r>
          </a:p>
          <a:p>
            <a:pPr lvl="0"/>
            <a:r>
              <a:rPr lang="en-US" sz="2800" dirty="0"/>
              <a:t>Servers and terminals</a:t>
            </a:r>
          </a:p>
          <a:p>
            <a:pPr lvl="0"/>
            <a:r>
              <a:rPr lang="en-US" sz="2800" dirty="0"/>
              <a:t>Smartphones, digital cameras, e-book readers, portable and digital media players and wearable devices</a:t>
            </a:r>
          </a:p>
          <a:p>
            <a:pPr lvl="0"/>
            <a:r>
              <a:rPr lang="en-US" sz="2800" dirty="0"/>
              <a:t>Game devices</a:t>
            </a:r>
          </a:p>
          <a:p>
            <a:pPr lvl="0"/>
            <a:r>
              <a:rPr lang="en-US" sz="2800" dirty="0"/>
              <a:t>Embedded computers</a:t>
            </a:r>
          </a:p>
        </p:txBody>
      </p:sp>
    </p:spTree>
    <p:extLst>
      <p:ext uri="{BB962C8B-B14F-4D97-AF65-F5344CB8AC3E}">
        <p14:creationId xmlns:p14="http://schemas.microsoft.com/office/powerpoint/2010/main" val="177215836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152400"/>
            <a:ext cx="8167629" cy="861572"/>
          </a:xfrm>
        </p:spPr>
        <p:txBody>
          <a:bodyPr/>
          <a:lstStyle/>
          <a:p>
            <a:r>
              <a:rPr lang="en-US" dirty="0"/>
              <a:t>Ports and </a:t>
            </a:r>
            <a:r>
              <a:rPr lang="en-US" dirty="0"/>
              <a:t>Connectors (</a:t>
            </a:r>
            <a:r>
              <a:rPr lang="en-US" dirty="0" smtClean="0"/>
              <a:t>5 </a:t>
            </a:r>
            <a:r>
              <a:rPr lang="en-US" dirty="0"/>
              <a:t>of 6</a:t>
            </a:r>
            <a:r>
              <a:rPr lang="en-US" dirty="0" smtClean="0"/>
              <a:t>)</a:t>
            </a:r>
            <a:endParaRPr lang="en-US" dirty="0"/>
          </a:p>
        </p:txBody>
      </p:sp>
      <p:pic>
        <p:nvPicPr>
          <p:cNvPr id="18434" name="Picture 2" descr="An illustration shows different devices connected to a tablet as follows: tablet in docking station; wireless keyboard; and stylus. A close-up of the docking station shows the USB ports on the side of the table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43000"/>
            <a:ext cx="5619750" cy="3706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152400" y="5334000"/>
            <a:ext cx="8763000" cy="838200"/>
          </a:xfrm>
        </p:spPr>
        <p:txBody>
          <a:bodyPr/>
          <a:lstStyle/>
          <a:p>
            <a:pPr marL="0" indent="0">
              <a:buNone/>
            </a:pPr>
            <a:r>
              <a:rPr lang="en-US" sz="1600" b="1" dirty="0"/>
              <a:t>Figure 3-26 </a:t>
            </a:r>
            <a:r>
              <a:rPr lang="en-US" sz="1600" dirty="0"/>
              <a:t>Docking stations often are used with tablets and other mobile computers, providing connections </a:t>
            </a:r>
            <a:r>
              <a:rPr lang="en-US" sz="1600" dirty="0" smtClean="0"/>
              <a:t>to peripheral devices. </a:t>
            </a:r>
            <a:endParaRPr lang="en-US" sz="1600" dirty="0"/>
          </a:p>
        </p:txBody>
      </p:sp>
    </p:spTree>
    <p:extLst>
      <p:ext uri="{BB962C8B-B14F-4D97-AF65-F5344CB8AC3E}">
        <p14:creationId xmlns:p14="http://schemas.microsoft.com/office/powerpoint/2010/main" val="3707121438"/>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Ports and </a:t>
            </a:r>
            <a:r>
              <a:rPr lang="en-US" dirty="0"/>
              <a:t>Connectors (</a:t>
            </a:r>
            <a:r>
              <a:rPr lang="en-US" dirty="0" smtClean="0"/>
              <a:t>6 </a:t>
            </a:r>
            <a:r>
              <a:rPr lang="en-US" dirty="0"/>
              <a:t>of </a:t>
            </a:r>
            <a:r>
              <a:rPr lang="en-US" dirty="0" smtClean="0"/>
              <a:t>6)</a:t>
            </a:r>
            <a:endParaRPr lang="en-US" dirty="0"/>
          </a:p>
        </p:txBody>
      </p:sp>
      <p:sp>
        <p:nvSpPr>
          <p:cNvPr id="7" name="Content Placeholder 6"/>
          <p:cNvSpPr>
            <a:spLocks noGrp="1"/>
          </p:cNvSpPr>
          <p:nvPr>
            <p:ph idx="1"/>
          </p:nvPr>
        </p:nvSpPr>
        <p:spPr/>
        <p:txBody>
          <a:bodyPr/>
          <a:lstStyle/>
          <a:p>
            <a:r>
              <a:rPr lang="en-US" sz="2800" dirty="0"/>
              <a:t>Instead of connecting computers and mobile devices to peripheral devices with a cable, some peripheral devices use wireless communications technologies</a:t>
            </a:r>
          </a:p>
          <a:p>
            <a:pPr lvl="1">
              <a:buFont typeface="Arial" pitchFamily="34" charset="0"/>
              <a:buChar char="–"/>
            </a:pPr>
            <a:r>
              <a:rPr lang="en-US" dirty="0"/>
              <a:t>Bluetooth</a:t>
            </a:r>
          </a:p>
          <a:p>
            <a:pPr lvl="1">
              <a:buFont typeface="Arial" pitchFamily="34" charset="0"/>
              <a:buChar char="–"/>
            </a:pPr>
            <a:r>
              <a:rPr lang="en-US" dirty="0"/>
              <a:t>Wi-Fi</a:t>
            </a:r>
          </a:p>
          <a:p>
            <a:pPr lvl="1">
              <a:buFont typeface="Arial" pitchFamily="34" charset="0"/>
              <a:buChar char="–"/>
            </a:pPr>
            <a:r>
              <a:rPr lang="en-US" dirty="0" smtClean="0"/>
              <a:t>NFC</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605" y="3124200"/>
            <a:ext cx="5078674" cy="2819000"/>
          </a:xfrm>
          <a:prstGeom prst="rect">
            <a:avLst/>
          </a:prstGeom>
        </p:spPr>
      </p:pic>
      <p:sp>
        <p:nvSpPr>
          <p:cNvPr id="4" name="Line Callout 2 (No Border) 3"/>
          <p:cNvSpPr/>
          <p:nvPr/>
        </p:nvSpPr>
        <p:spPr>
          <a:xfrm flipH="1">
            <a:off x="1905000" y="5029200"/>
            <a:ext cx="1257300" cy="457200"/>
          </a:xfrm>
          <a:prstGeom prst="callout2">
            <a:avLst>
              <a:gd name="adj1" fmla="val 48750"/>
              <a:gd name="adj2" fmla="val -151"/>
              <a:gd name="adj3" fmla="val 48063"/>
              <a:gd name="adj4" fmla="val -20013"/>
              <a:gd name="adj5" fmla="val 3000"/>
              <a:gd name="adj6" fmla="val -5282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TW" b="1" dirty="0" smtClean="0">
                <a:solidFill>
                  <a:schemeClr val="tx2">
                    <a:lumMod val="75000"/>
                  </a:schemeClr>
                </a:solidFill>
              </a:rPr>
              <a:t>An NFC card</a:t>
            </a:r>
            <a:endParaRPr lang="zh-TW" altLang="en-US" b="1" dirty="0">
              <a:solidFill>
                <a:schemeClr val="tx2">
                  <a:lumMod val="75000"/>
                </a:schemeClr>
              </a:solidFill>
            </a:endParaRPr>
          </a:p>
        </p:txBody>
      </p:sp>
    </p:spTree>
    <p:extLst>
      <p:ext uri="{BB962C8B-B14F-4D97-AF65-F5344CB8AC3E}">
        <p14:creationId xmlns:p14="http://schemas.microsoft.com/office/powerpoint/2010/main" val="3982172117"/>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Protecting </a:t>
            </a:r>
            <a:r>
              <a:rPr lang="en-US" dirty="0" smtClean="0"/>
              <a:t>Hardware (1 of 5)</a:t>
            </a:r>
            <a:endParaRPr lang="en-US" dirty="0"/>
          </a:p>
        </p:txBody>
      </p:sp>
      <p:sp>
        <p:nvSpPr>
          <p:cNvPr id="7" name="Content Placeholder 6"/>
          <p:cNvSpPr>
            <a:spLocks noGrp="1"/>
          </p:cNvSpPr>
          <p:nvPr>
            <p:ph idx="1"/>
          </p:nvPr>
        </p:nvSpPr>
        <p:spPr/>
        <p:txBody>
          <a:bodyPr/>
          <a:lstStyle/>
          <a:p>
            <a:r>
              <a:rPr lang="en-US" sz="2400" dirty="0"/>
              <a:t>To help reduce the chances of theft, companies and schools use a variety of security measures</a:t>
            </a:r>
          </a:p>
          <a:p>
            <a:pPr lvl="1"/>
            <a:r>
              <a:rPr lang="en-US" dirty="0"/>
              <a:t>Physical access controls</a:t>
            </a:r>
          </a:p>
          <a:p>
            <a:pPr lvl="1"/>
            <a:r>
              <a:rPr lang="en-US" dirty="0"/>
              <a:t>Alarm system</a:t>
            </a:r>
          </a:p>
          <a:p>
            <a:pPr lvl="1"/>
            <a:r>
              <a:rPr lang="en-US" dirty="0"/>
              <a:t>Physical security devices</a:t>
            </a:r>
          </a:p>
          <a:p>
            <a:pPr lvl="1"/>
            <a:r>
              <a:rPr lang="en-US" dirty="0"/>
              <a:t>Security or device-tracking app</a:t>
            </a:r>
          </a:p>
          <a:p>
            <a:pPr lvl="1"/>
            <a:r>
              <a:rPr lang="en-US" dirty="0"/>
              <a:t>Require identification</a:t>
            </a:r>
          </a:p>
        </p:txBody>
      </p:sp>
    </p:spTree>
    <p:extLst>
      <p:ext uri="{BB962C8B-B14F-4D97-AF65-F5344CB8AC3E}">
        <p14:creationId xmlns:p14="http://schemas.microsoft.com/office/powerpoint/2010/main" val="252163499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76200"/>
            <a:ext cx="8167629" cy="838200"/>
          </a:xfrm>
        </p:spPr>
        <p:txBody>
          <a:bodyPr/>
          <a:lstStyle/>
          <a:p>
            <a:r>
              <a:rPr lang="en-US" dirty="0"/>
              <a:t>Protecting </a:t>
            </a:r>
            <a:r>
              <a:rPr lang="en-US" dirty="0" smtClean="0"/>
              <a:t>Hardware (2 of 5)</a:t>
            </a:r>
            <a:endParaRPr lang="en-US" dirty="0"/>
          </a:p>
        </p:txBody>
      </p:sp>
      <p:pic>
        <p:nvPicPr>
          <p:cNvPr id="19458" name="Picture 2" descr="A photo shows a smart phone with a fingerprint scanner. The screen displays the security login verification.&#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56581"/>
            <a:ext cx="2819400" cy="380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1"/>
          </p:nvPr>
        </p:nvSpPr>
        <p:spPr>
          <a:xfrm>
            <a:off x="381000" y="5181600"/>
            <a:ext cx="8458200" cy="762000"/>
          </a:xfrm>
        </p:spPr>
        <p:txBody>
          <a:bodyPr/>
          <a:lstStyle/>
          <a:p>
            <a:pPr marL="0" indent="0">
              <a:buNone/>
            </a:pPr>
            <a:r>
              <a:rPr lang="en-US" sz="1800" b="1" dirty="0"/>
              <a:t>Figure 3-27 </a:t>
            </a:r>
            <a:r>
              <a:rPr lang="en-US" sz="1800" dirty="0" smtClean="0"/>
              <a:t>Some mobile computers and </a:t>
            </a:r>
            <a:r>
              <a:rPr lang="en-US" sz="1800" dirty="0"/>
              <a:t>devices </a:t>
            </a:r>
            <a:r>
              <a:rPr lang="en-US" sz="1800" dirty="0" smtClean="0"/>
              <a:t>include fingerprint </a:t>
            </a:r>
            <a:r>
              <a:rPr lang="en-US" sz="1800" dirty="0"/>
              <a:t>readers,</a:t>
            </a:r>
          </a:p>
          <a:p>
            <a:pPr marL="0" indent="0">
              <a:buNone/>
            </a:pPr>
            <a:r>
              <a:rPr lang="en-US" sz="1800" dirty="0"/>
              <a:t>which can be used </a:t>
            </a:r>
            <a:r>
              <a:rPr lang="en-US" sz="1800" dirty="0" smtClean="0"/>
              <a:t>to verify </a:t>
            </a:r>
            <a:r>
              <a:rPr lang="en-US" sz="1800" dirty="0"/>
              <a:t>a user’s identity.</a:t>
            </a:r>
          </a:p>
        </p:txBody>
      </p:sp>
    </p:spTree>
    <p:extLst>
      <p:ext uri="{BB962C8B-B14F-4D97-AF65-F5344CB8AC3E}">
        <p14:creationId xmlns:p14="http://schemas.microsoft.com/office/powerpoint/2010/main" val="1555527437"/>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Protecting Hardware </a:t>
            </a:r>
            <a:r>
              <a:rPr lang="en-US" dirty="0" smtClean="0"/>
              <a:t>(3 </a:t>
            </a:r>
            <a:r>
              <a:rPr lang="en-US" dirty="0"/>
              <a:t>of 5)</a:t>
            </a:r>
          </a:p>
        </p:txBody>
      </p:sp>
      <p:sp>
        <p:nvSpPr>
          <p:cNvPr id="7" name="Content Placeholder 6"/>
          <p:cNvSpPr>
            <a:spLocks noGrp="1"/>
          </p:cNvSpPr>
          <p:nvPr>
            <p:ph idx="1"/>
          </p:nvPr>
        </p:nvSpPr>
        <p:spPr/>
        <p:txBody>
          <a:bodyPr/>
          <a:lstStyle/>
          <a:p>
            <a:r>
              <a:rPr lang="en-US" sz="2800" dirty="0"/>
              <a:t>Hardware can fail for a variety of reasons: aging hardware; random events such as electrical power problems; and even errors in programs or apps</a:t>
            </a:r>
            <a:endParaRPr lang="en-US" dirty="0"/>
          </a:p>
          <a:p>
            <a:pPr lvl="1"/>
            <a:r>
              <a:rPr lang="en-US" b="1" dirty="0"/>
              <a:t>Undervoltage</a:t>
            </a:r>
          </a:p>
          <a:p>
            <a:pPr lvl="1"/>
            <a:r>
              <a:rPr lang="en-US" b="1" dirty="0"/>
              <a:t>Overvoltage</a:t>
            </a:r>
            <a:r>
              <a:rPr lang="en-US" dirty="0"/>
              <a:t> or </a:t>
            </a:r>
            <a:r>
              <a:rPr lang="en-US" b="1" dirty="0"/>
              <a:t>power </a:t>
            </a:r>
            <a:r>
              <a:rPr lang="en-US" b="1" dirty="0" smtClean="0"/>
              <a:t>surge</a:t>
            </a:r>
            <a:endParaRPr lang="en-US" b="1" dirty="0"/>
          </a:p>
        </p:txBody>
      </p:sp>
    </p:spTree>
    <p:extLst>
      <p:ext uri="{BB962C8B-B14F-4D97-AF65-F5344CB8AC3E}">
        <p14:creationId xmlns:p14="http://schemas.microsoft.com/office/powerpoint/2010/main" val="384610360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152400"/>
            <a:ext cx="8243829" cy="838200"/>
          </a:xfrm>
        </p:spPr>
        <p:txBody>
          <a:bodyPr/>
          <a:lstStyle/>
          <a:p>
            <a:r>
              <a:rPr lang="en-US" dirty="0"/>
              <a:t>Protecting Hardware </a:t>
            </a:r>
            <a:r>
              <a:rPr lang="en-US" dirty="0" smtClean="0"/>
              <a:t>(4 </a:t>
            </a:r>
            <a:r>
              <a:rPr lang="en-US" dirty="0"/>
              <a:t>of 5)</a:t>
            </a:r>
          </a:p>
        </p:txBody>
      </p:sp>
      <p:sp>
        <p:nvSpPr>
          <p:cNvPr id="7" name="Content Placeholder 6"/>
          <p:cNvSpPr>
            <a:spLocks noGrp="1"/>
          </p:cNvSpPr>
          <p:nvPr>
            <p:ph sz="quarter" idx="11"/>
          </p:nvPr>
        </p:nvSpPr>
        <p:spPr>
          <a:xfrm>
            <a:off x="304800" y="1143000"/>
            <a:ext cx="8686800" cy="1676400"/>
          </a:xfrm>
        </p:spPr>
        <p:txBody>
          <a:bodyPr/>
          <a:lstStyle/>
          <a:p>
            <a:r>
              <a:rPr lang="en-US" dirty="0"/>
              <a:t>A </a:t>
            </a:r>
            <a:r>
              <a:rPr lang="en-US" b="1" dirty="0"/>
              <a:t>surge protector</a:t>
            </a:r>
            <a:r>
              <a:rPr lang="en-US" dirty="0"/>
              <a:t>, also called a surge suppressor, uses electrical components to provide a stable current flow and minimize the chances of an overvoltage reaching the computer and other electronic </a:t>
            </a:r>
            <a:r>
              <a:rPr lang="en-US" dirty="0" smtClean="0"/>
              <a:t>equipment</a:t>
            </a:r>
            <a:endParaRPr lang="en-US" dirty="0"/>
          </a:p>
        </p:txBody>
      </p:sp>
      <p:pic>
        <p:nvPicPr>
          <p:cNvPr id="20482" name="Picture 2" descr="A photo shows a surge protector.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959813"/>
            <a:ext cx="3581400" cy="237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bwMode="auto">
          <a:xfrm>
            <a:off x="266701" y="5503237"/>
            <a:ext cx="8639174" cy="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Figure 3-28 </a:t>
            </a:r>
            <a:r>
              <a:rPr lang="en-US" sz="2000" dirty="0"/>
              <a:t>Circuits inside a surge protector safeguard </a:t>
            </a:r>
            <a:r>
              <a:rPr lang="en-US" sz="2000" dirty="0" smtClean="0"/>
              <a:t>against electrical </a:t>
            </a:r>
            <a:r>
              <a:rPr lang="en-US" sz="2000" dirty="0"/>
              <a:t>power </a:t>
            </a:r>
            <a:r>
              <a:rPr lang="en-US" sz="2000" dirty="0" smtClean="0"/>
              <a:t>variations.</a:t>
            </a:r>
            <a:endParaRPr lang="en-US" sz="2000" dirty="0"/>
          </a:p>
        </p:txBody>
      </p:sp>
    </p:spTree>
    <p:extLst>
      <p:ext uri="{BB962C8B-B14F-4D97-AF65-F5344CB8AC3E}">
        <p14:creationId xmlns:p14="http://schemas.microsoft.com/office/powerpoint/2010/main" val="316576564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71" y="152400"/>
            <a:ext cx="8243829" cy="838200"/>
          </a:xfrm>
        </p:spPr>
        <p:txBody>
          <a:bodyPr/>
          <a:lstStyle/>
          <a:p>
            <a:r>
              <a:rPr lang="en-US" dirty="0"/>
              <a:t>Protecting Hardware </a:t>
            </a:r>
            <a:r>
              <a:rPr lang="en-US" dirty="0" smtClean="0"/>
              <a:t>(5 </a:t>
            </a:r>
            <a:r>
              <a:rPr lang="en-US" dirty="0"/>
              <a:t>of 5)</a:t>
            </a:r>
          </a:p>
        </p:txBody>
      </p:sp>
      <p:sp>
        <p:nvSpPr>
          <p:cNvPr id="7" name="Content Placeholder 6"/>
          <p:cNvSpPr>
            <a:spLocks noGrp="1"/>
          </p:cNvSpPr>
          <p:nvPr>
            <p:ph sz="quarter" idx="11"/>
          </p:nvPr>
        </p:nvSpPr>
        <p:spPr>
          <a:xfrm>
            <a:off x="304800" y="990600"/>
            <a:ext cx="8686800" cy="1676400"/>
          </a:xfrm>
        </p:spPr>
        <p:txBody>
          <a:bodyPr/>
          <a:lstStyle/>
          <a:p>
            <a:r>
              <a:rPr lang="en-US" dirty="0"/>
              <a:t>An </a:t>
            </a:r>
            <a:r>
              <a:rPr lang="en-US" b="1" dirty="0"/>
              <a:t>uninterruptible power supply </a:t>
            </a:r>
            <a:r>
              <a:rPr lang="en-US" dirty="0"/>
              <a:t>(</a:t>
            </a:r>
            <a:r>
              <a:rPr lang="en-US" b="1" dirty="0"/>
              <a:t>UPS</a:t>
            </a:r>
            <a:r>
              <a:rPr lang="en-US" dirty="0"/>
              <a:t>) is a device that contains surge protection circuits and one or more batteries that can provide power during a temporary or permanent loss of power</a:t>
            </a:r>
          </a:p>
        </p:txBody>
      </p:sp>
      <p:pic>
        <p:nvPicPr>
          <p:cNvPr id="21506" name="Picture 2" descr="A photo shows an uninterruptible power supply (UP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743200"/>
            <a:ext cx="2971800" cy="23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bwMode="auto">
          <a:xfrm>
            <a:off x="168396" y="5227604"/>
            <a:ext cx="8791574" cy="80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3-29 </a:t>
            </a:r>
            <a:r>
              <a:rPr lang="en-US" sz="1800" dirty="0"/>
              <a:t>If power fails, a UPS uses batteries to provide electricity for a limited</a:t>
            </a:r>
          </a:p>
          <a:p>
            <a:pPr marL="0" indent="0">
              <a:buNone/>
            </a:pPr>
            <a:r>
              <a:rPr lang="en-US" sz="1800" dirty="0"/>
              <a:t>amount of </a:t>
            </a:r>
            <a:r>
              <a:rPr lang="en-US" sz="1800" dirty="0" smtClean="0"/>
              <a:t>time.</a:t>
            </a:r>
            <a:endParaRPr lang="en-US" sz="1800" dirty="0"/>
          </a:p>
        </p:txBody>
      </p:sp>
    </p:spTree>
    <p:extLst>
      <p:ext uri="{BB962C8B-B14F-4D97-AF65-F5344CB8AC3E}">
        <p14:creationId xmlns:p14="http://schemas.microsoft.com/office/powerpoint/2010/main" val="411757685"/>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76200"/>
            <a:ext cx="8229600" cy="990600"/>
          </a:xfrm>
        </p:spPr>
        <p:txBody>
          <a:bodyPr>
            <a:noAutofit/>
          </a:bodyPr>
          <a:lstStyle/>
          <a:p>
            <a:r>
              <a:rPr lang="en-US" dirty="0"/>
              <a:t>Health Concerns of Using </a:t>
            </a:r>
            <a:r>
              <a:rPr lang="en-US" dirty="0" smtClean="0"/>
              <a:t>Technology (1 of 2)</a:t>
            </a:r>
            <a:endParaRPr lang="en-US" dirty="0"/>
          </a:p>
        </p:txBody>
      </p:sp>
      <p:sp>
        <p:nvSpPr>
          <p:cNvPr id="7" name="Content Placeholder 6"/>
          <p:cNvSpPr>
            <a:spLocks noGrp="1"/>
          </p:cNvSpPr>
          <p:nvPr>
            <p:ph idx="1"/>
          </p:nvPr>
        </p:nvSpPr>
        <p:spPr>
          <a:xfrm>
            <a:off x="228600" y="1244600"/>
            <a:ext cx="8763000" cy="4775200"/>
          </a:xfrm>
        </p:spPr>
        <p:txBody>
          <a:bodyPr/>
          <a:lstStyle/>
          <a:p>
            <a:r>
              <a:rPr lang="en-US" dirty="0"/>
              <a:t>A repetitive strain injury (RSI) is an injury or disorder of the muscles, nerves, tendons, ligaments, and joints</a:t>
            </a:r>
          </a:p>
          <a:p>
            <a:r>
              <a:rPr lang="en-US" b="1" dirty="0"/>
              <a:t>Computer vision syndrome </a:t>
            </a:r>
            <a:r>
              <a:rPr lang="en-US" dirty="0"/>
              <a:t>(CVS) is a technology-related health condition that affects eyesight</a:t>
            </a:r>
          </a:p>
          <a:p>
            <a:r>
              <a:rPr lang="en-US" b="1" dirty="0"/>
              <a:t>Ergonomics </a:t>
            </a:r>
            <a:r>
              <a:rPr lang="en-US" dirty="0"/>
              <a:t>is an applied science devoted to incorporating comfort, efficiency, and safety into the design of items in the workplace</a:t>
            </a:r>
          </a:p>
          <a:p>
            <a:r>
              <a:rPr lang="en-US" b="1" dirty="0"/>
              <a:t>Technology addiction </a:t>
            </a:r>
            <a:r>
              <a:rPr lang="en-US" dirty="0"/>
              <a:t>occurs when the technology consumes someone’s entire social </a:t>
            </a:r>
            <a:r>
              <a:rPr lang="en-US" dirty="0" smtClean="0"/>
              <a:t>life</a:t>
            </a:r>
            <a:endParaRPr lang="en-US" dirty="0"/>
          </a:p>
        </p:txBody>
      </p:sp>
    </p:spTree>
    <p:extLst>
      <p:ext uri="{BB962C8B-B14F-4D97-AF65-F5344CB8AC3E}">
        <p14:creationId xmlns:p14="http://schemas.microsoft.com/office/powerpoint/2010/main" val="60524575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76200"/>
            <a:ext cx="8229600" cy="1371600"/>
          </a:xfrm>
        </p:spPr>
        <p:txBody>
          <a:bodyPr>
            <a:normAutofit/>
          </a:bodyPr>
          <a:lstStyle/>
          <a:p>
            <a:r>
              <a:rPr lang="en-US" dirty="0"/>
              <a:t>Health Concerns of Using Technology </a:t>
            </a:r>
            <a:r>
              <a:rPr lang="en-US" dirty="0" smtClean="0"/>
              <a:t>(2 </a:t>
            </a:r>
            <a:r>
              <a:rPr lang="en-US" dirty="0"/>
              <a:t>of 2)</a:t>
            </a:r>
          </a:p>
        </p:txBody>
      </p:sp>
      <p:pic>
        <p:nvPicPr>
          <p:cNvPr id="22530" name="Picture 2" descr="&quot;An illustration shows the right seating position in the work place with a photo of a woman working on her desk. The right positions are as follows:&#10;arms: elbows at about 908 and arms and hands approximately parallel to floor; viewing angle: 208 to center of screen; viewing distance: 18 to 28 inches; keyboard height: 23 to 28 inches depending on height of user; adjustable height chair with 4 or 5 legs for stability; and feet flat on floor.&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676400"/>
            <a:ext cx="4343400" cy="31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380999" y="5229045"/>
            <a:ext cx="8458201" cy="790755"/>
          </a:xfrm>
        </p:spPr>
        <p:txBody>
          <a:bodyPr/>
          <a:lstStyle/>
          <a:p>
            <a:pPr marL="0" indent="0">
              <a:buNone/>
            </a:pPr>
            <a:r>
              <a:rPr lang="en-US" sz="2000" b="1" dirty="0"/>
              <a:t>Figure 3-32 </a:t>
            </a:r>
            <a:r>
              <a:rPr lang="en-US" sz="2000" dirty="0"/>
              <a:t>A well designed work area should be flexible to allow adjustments to the </a:t>
            </a:r>
            <a:r>
              <a:rPr lang="en-US" sz="2000" dirty="0" smtClean="0"/>
              <a:t>height and </a:t>
            </a:r>
            <a:r>
              <a:rPr lang="en-US" sz="2000" dirty="0"/>
              <a:t>build of different </a:t>
            </a:r>
            <a:r>
              <a:rPr lang="en-US" sz="2000" dirty="0" smtClean="0"/>
              <a:t>individuals. </a:t>
            </a:r>
            <a:endParaRPr lang="en-US" sz="2000" dirty="0"/>
          </a:p>
        </p:txBody>
      </p:sp>
    </p:spTree>
    <p:extLst>
      <p:ext uri="{BB962C8B-B14F-4D97-AF65-F5344CB8AC3E}">
        <p14:creationId xmlns:p14="http://schemas.microsoft.com/office/powerpoint/2010/main" val="404299085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Mobile Computers and </a:t>
            </a:r>
            <a:r>
              <a:rPr lang="en-US" dirty="0" smtClean="0"/>
              <a:t>Desktops (1 of 7)</a:t>
            </a:r>
            <a:endParaRPr lang="en-US" dirty="0"/>
          </a:p>
        </p:txBody>
      </p:sp>
      <p:sp>
        <p:nvSpPr>
          <p:cNvPr id="5" name="Content Placeholder 4"/>
          <p:cNvSpPr>
            <a:spLocks noGrp="1"/>
          </p:cNvSpPr>
          <p:nvPr>
            <p:ph idx="1"/>
          </p:nvPr>
        </p:nvSpPr>
        <p:spPr>
          <a:xfrm>
            <a:off x="228600" y="1265237"/>
            <a:ext cx="8763000" cy="4830763"/>
          </a:xfrm>
        </p:spPr>
        <p:txBody>
          <a:bodyPr/>
          <a:lstStyle/>
          <a:p>
            <a:r>
              <a:rPr lang="en-US" sz="2800" dirty="0"/>
              <a:t>A </a:t>
            </a:r>
            <a:r>
              <a:rPr lang="en-US" sz="2800" b="1" dirty="0"/>
              <a:t>mobile computer </a:t>
            </a:r>
            <a:r>
              <a:rPr lang="en-US" sz="2800" dirty="0"/>
              <a:t>is a portable personal computer, designed so that a user easily can carry it from place to place</a:t>
            </a:r>
          </a:p>
          <a:p>
            <a:r>
              <a:rPr lang="en-US" sz="2800" dirty="0"/>
              <a:t>A personal computer (PC) is a mobile computer or desktop that can perform all of its input, processing, output, and storage activities by itself and is intended to be used by one person at a time</a:t>
            </a:r>
          </a:p>
        </p:txBody>
      </p:sp>
    </p:spTree>
    <p:extLst>
      <p:ext uri="{BB962C8B-B14F-4D97-AF65-F5344CB8AC3E}">
        <p14:creationId xmlns:p14="http://schemas.microsoft.com/office/powerpoint/2010/main" val="123365325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152400"/>
            <a:ext cx="7239000" cy="1166371"/>
          </a:xfrm>
        </p:spPr>
        <p:txBody>
          <a:bodyPr>
            <a:noAutofit/>
          </a:bodyPr>
          <a:lstStyle/>
          <a:p>
            <a:r>
              <a:rPr lang="en-US" dirty="0"/>
              <a:t>Mobile Computers and </a:t>
            </a:r>
            <a:r>
              <a:rPr lang="en-US" dirty="0" smtClean="0"/>
              <a:t>Desktops (2 of 7)</a:t>
            </a:r>
            <a:endParaRPr lang="en-US" dirty="0"/>
          </a:p>
        </p:txBody>
      </p:sp>
      <p:pic>
        <p:nvPicPr>
          <p:cNvPr id="8" name="Picture 2" descr="An illustration shows computers and mobile devices as follows: a laptop; a tablet; a MAC desktop; a GPS system in a car; a server room with rows of servers; a fitness tracker watch; and a smart phone.&#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685263" y="1599885"/>
            <a:ext cx="3715537" cy="358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3"/>
          <p:cNvSpPr>
            <a:spLocks noGrp="1"/>
          </p:cNvSpPr>
          <p:nvPr>
            <p:ph sz="quarter" idx="11"/>
          </p:nvPr>
        </p:nvSpPr>
        <p:spPr>
          <a:xfrm>
            <a:off x="457199" y="5410199"/>
            <a:ext cx="8305801" cy="381001"/>
          </a:xfrm>
        </p:spPr>
        <p:txBody>
          <a:bodyPr/>
          <a:lstStyle/>
          <a:p>
            <a:pPr marL="0" indent="0">
              <a:buNone/>
            </a:pPr>
            <a:r>
              <a:rPr lang="en-US" sz="1600" b="1" dirty="0"/>
              <a:t>Figure 3-1 </a:t>
            </a:r>
            <a:r>
              <a:rPr lang="en-US" sz="1600" dirty="0"/>
              <a:t>Computers and mobile devices are available in a variety of shapes and sizes. </a:t>
            </a:r>
          </a:p>
        </p:txBody>
      </p:sp>
    </p:spTree>
    <p:extLst>
      <p:ext uri="{BB962C8B-B14F-4D97-AF65-F5344CB8AC3E}">
        <p14:creationId xmlns:p14="http://schemas.microsoft.com/office/powerpoint/2010/main" val="257625498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76200"/>
            <a:ext cx="7086600" cy="1143000"/>
          </a:xfrm>
        </p:spPr>
        <p:txBody>
          <a:bodyPr>
            <a:noAutofit/>
          </a:bodyPr>
          <a:lstStyle/>
          <a:p>
            <a:r>
              <a:rPr lang="en-US" dirty="0"/>
              <a:t>Mobile Computers and </a:t>
            </a:r>
            <a:r>
              <a:rPr lang="en-US" dirty="0" smtClean="0"/>
              <a:t>Desktops (3 of 7)</a:t>
            </a:r>
            <a:endParaRPr lang="en-US" dirty="0"/>
          </a:p>
        </p:txBody>
      </p:sp>
      <p:sp>
        <p:nvSpPr>
          <p:cNvPr id="3" name="Content Placeholder 2"/>
          <p:cNvSpPr>
            <a:spLocks noGrp="1"/>
          </p:cNvSpPr>
          <p:nvPr>
            <p:ph sz="quarter" idx="11"/>
          </p:nvPr>
        </p:nvSpPr>
        <p:spPr>
          <a:xfrm>
            <a:off x="251601" y="1254734"/>
            <a:ext cx="8587599" cy="1338773"/>
          </a:xfrm>
        </p:spPr>
        <p:txBody>
          <a:bodyPr>
            <a:normAutofit lnSpcReduction="10000"/>
          </a:bodyPr>
          <a:lstStyle/>
          <a:p>
            <a:r>
              <a:rPr lang="en-US" sz="2800" dirty="0"/>
              <a:t>A </a:t>
            </a:r>
            <a:r>
              <a:rPr lang="en-US" sz="2800" b="1" dirty="0"/>
              <a:t>laptop</a:t>
            </a:r>
            <a:r>
              <a:rPr lang="en-US" sz="2800" dirty="0"/>
              <a:t>, also called a notebook computer, is a thin, lightweight mobile computer with a screen in its lid and a keyboard in its base</a:t>
            </a:r>
          </a:p>
        </p:txBody>
      </p:sp>
      <p:pic>
        <p:nvPicPr>
          <p:cNvPr id="9" name="Picture 2" descr="An illustration shows two photos that compare the traditional laptop with a thick base with an ultrathin laptop with a very thin and lightweight base.&#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1523999" y="2667000"/>
            <a:ext cx="6096001" cy="278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304800" y="5793686"/>
            <a:ext cx="8534400" cy="37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3-3 </a:t>
            </a:r>
            <a:r>
              <a:rPr lang="en-US" sz="1800" dirty="0"/>
              <a:t>Traditional laptops weigh more than ultrathin laptops. </a:t>
            </a:r>
          </a:p>
        </p:txBody>
      </p:sp>
    </p:spTree>
    <p:extLst>
      <p:ext uri="{BB962C8B-B14F-4D97-AF65-F5344CB8AC3E}">
        <p14:creationId xmlns:p14="http://schemas.microsoft.com/office/powerpoint/2010/main" val="251933619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0600" y="102871"/>
            <a:ext cx="7315200" cy="1089660"/>
          </a:xfrm>
        </p:spPr>
        <p:txBody>
          <a:bodyPr>
            <a:noAutofit/>
          </a:bodyPr>
          <a:lstStyle/>
          <a:p>
            <a:r>
              <a:rPr lang="en-US" dirty="0"/>
              <a:t>Mobile Computers and </a:t>
            </a:r>
            <a:r>
              <a:rPr lang="en-US" dirty="0" smtClean="0"/>
              <a:t>Desktops (4 of 7)</a:t>
            </a:r>
            <a:endParaRPr lang="en-US" dirty="0"/>
          </a:p>
        </p:txBody>
      </p:sp>
      <p:sp>
        <p:nvSpPr>
          <p:cNvPr id="3" name="Content Placeholder 2"/>
          <p:cNvSpPr>
            <a:spLocks noGrp="1"/>
          </p:cNvSpPr>
          <p:nvPr>
            <p:ph sz="quarter" idx="11"/>
          </p:nvPr>
        </p:nvSpPr>
        <p:spPr>
          <a:xfrm>
            <a:off x="251601" y="1341120"/>
            <a:ext cx="8587599" cy="914400"/>
          </a:xfrm>
        </p:spPr>
        <p:txBody>
          <a:bodyPr/>
          <a:lstStyle/>
          <a:p>
            <a:r>
              <a:rPr lang="en-US" sz="2800" dirty="0"/>
              <a:t>A </a:t>
            </a:r>
            <a:r>
              <a:rPr lang="en-US" sz="2800" b="1" dirty="0"/>
              <a:t>tablet </a:t>
            </a:r>
            <a:r>
              <a:rPr lang="en-US" sz="2800" dirty="0"/>
              <a:t>is a thin, lighter-weight mobile computer that has a touch screen</a:t>
            </a:r>
          </a:p>
        </p:txBody>
      </p:sp>
      <p:pic>
        <p:nvPicPr>
          <p:cNvPr id="8" name="Picture 2" descr="An illustration shows two photos that compare slate and convertible tablets. The slate tablet is kept on a stand and has a separate magnetic keyboard cover. A stylus is placed beside the tablet. The convertible tablet has a convertible screen which is turned slightly.&#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801399" y="2495549"/>
            <a:ext cx="7515225" cy="299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381000" y="5678143"/>
            <a:ext cx="8458200" cy="37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3-4 </a:t>
            </a:r>
            <a:r>
              <a:rPr lang="en-US" sz="1800" dirty="0"/>
              <a:t>Examples of slate and convertible tablets. </a:t>
            </a:r>
          </a:p>
        </p:txBody>
      </p:sp>
    </p:spTree>
    <p:extLst>
      <p:ext uri="{BB962C8B-B14F-4D97-AF65-F5344CB8AC3E}">
        <p14:creationId xmlns:p14="http://schemas.microsoft.com/office/powerpoint/2010/main" val="12741814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095" y="152400"/>
            <a:ext cx="7247705" cy="1143000"/>
          </a:xfrm>
        </p:spPr>
        <p:txBody>
          <a:bodyPr>
            <a:noAutofit/>
          </a:bodyPr>
          <a:lstStyle/>
          <a:p>
            <a:r>
              <a:rPr lang="en-US" dirty="0"/>
              <a:t>Mobile Computers and </a:t>
            </a:r>
            <a:r>
              <a:rPr lang="en-US" dirty="0" smtClean="0"/>
              <a:t>Desktops (5 of 7)</a:t>
            </a:r>
            <a:endParaRPr lang="en-US" dirty="0"/>
          </a:p>
        </p:txBody>
      </p:sp>
      <p:sp>
        <p:nvSpPr>
          <p:cNvPr id="3" name="Content Placeholder 2"/>
          <p:cNvSpPr>
            <a:spLocks noGrp="1"/>
          </p:cNvSpPr>
          <p:nvPr>
            <p:ph sz="quarter" idx="11"/>
          </p:nvPr>
        </p:nvSpPr>
        <p:spPr>
          <a:xfrm>
            <a:off x="251601" y="1295400"/>
            <a:ext cx="8587599" cy="1005840"/>
          </a:xfrm>
        </p:spPr>
        <p:txBody>
          <a:bodyPr/>
          <a:lstStyle/>
          <a:p>
            <a:r>
              <a:rPr lang="en-US" sz="2800" dirty="0"/>
              <a:t>A handheld computer is a computer small enough to fit in one hand</a:t>
            </a:r>
          </a:p>
        </p:txBody>
      </p:sp>
      <p:pic>
        <p:nvPicPr>
          <p:cNvPr id="9" name="Picture 2" descr="A photo shows a person using a hand held computer to scan the bar codes of the packages placed in front. &#10;"/>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917484" y="2303318"/>
            <a:ext cx="3156632" cy="303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txBox="1">
            <a:spLocks/>
          </p:cNvSpPr>
          <p:nvPr/>
        </p:nvSpPr>
        <p:spPr bwMode="auto">
          <a:xfrm>
            <a:off x="228600" y="5542448"/>
            <a:ext cx="8686800" cy="62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Figure 3-6 </a:t>
            </a:r>
            <a:r>
              <a:rPr lang="en-US" sz="1800" dirty="0"/>
              <a:t>This handheld computer is a lightweight computer that enables warehouse employees to take inventory and check supplies. </a:t>
            </a:r>
          </a:p>
        </p:txBody>
      </p:sp>
    </p:spTree>
    <p:extLst>
      <p:ext uri="{BB962C8B-B14F-4D97-AF65-F5344CB8AC3E}">
        <p14:creationId xmlns:p14="http://schemas.microsoft.com/office/powerpoint/2010/main" val="1212589441"/>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DC18_M01</Template>
  <TotalTime>435</TotalTime>
  <Words>2560</Words>
  <Application>Microsoft Office PowerPoint</Application>
  <PresentationFormat>On-screen Show (4:3)</PresentationFormat>
  <Paragraphs>260</Paragraphs>
  <Slides>48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MS PGothic</vt:lpstr>
      <vt:lpstr>新細明體</vt:lpstr>
      <vt:lpstr>Arial</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Computers and Mobile Devices</vt:lpstr>
      <vt:lpstr>Mobile Computers and Desktops (1 of 7)</vt:lpstr>
      <vt:lpstr>Mobile Computers and Desktops (2 of 7)</vt:lpstr>
      <vt:lpstr>Mobile Computers and Desktops (3 of 7)</vt:lpstr>
      <vt:lpstr>Mobile Computers and Desktops (4 of 7)</vt:lpstr>
      <vt:lpstr>Mobile Computers and Desktops (5 of 7)</vt:lpstr>
      <vt:lpstr>Mobile Computers and Desktops (6 of 7)</vt:lpstr>
      <vt:lpstr>Mobile Computers and Desktops (7 of 7)</vt:lpstr>
      <vt:lpstr>Servers (1 of 3)</vt:lpstr>
      <vt:lpstr>Servers (2 of 3)</vt:lpstr>
      <vt:lpstr>Servers (3 of 3)</vt:lpstr>
      <vt:lpstr>Terminals (1 of 4)</vt:lpstr>
      <vt:lpstr>Terminals (2 of 4)</vt:lpstr>
      <vt:lpstr>Terminals (3 of 4)</vt:lpstr>
      <vt:lpstr>Terminals (4 of 4)</vt:lpstr>
      <vt:lpstr>Supercomputers</vt:lpstr>
      <vt:lpstr>Cloud Computing</vt:lpstr>
      <vt:lpstr>Mobile Devices (1 of 10)</vt:lpstr>
      <vt:lpstr>Mobile Devices (2 of 10)</vt:lpstr>
      <vt:lpstr>Mobile Devices (3 of 10)</vt:lpstr>
      <vt:lpstr>Mobile Devices (4 of 10)</vt:lpstr>
      <vt:lpstr>Mobile Devices (5 of 10)</vt:lpstr>
      <vt:lpstr>Mobile Devices (6 of 10)</vt:lpstr>
      <vt:lpstr>Mobile Devices (7 of 10)</vt:lpstr>
      <vt:lpstr>Mobile Devices ( 8 of 10)</vt:lpstr>
      <vt:lpstr>Mobile Devices ( 9 of 10)</vt:lpstr>
      <vt:lpstr>Mobile Devices ( 10 of 10)</vt:lpstr>
      <vt:lpstr>Game Devices ( 1 of 2)</vt:lpstr>
      <vt:lpstr>Game Devices (2 of 2)</vt:lpstr>
      <vt:lpstr>Embedded Computers (1 of 2)</vt:lpstr>
      <vt:lpstr>Embedded Computers (2 of 2)</vt:lpstr>
      <vt:lpstr>Putting It All Together</vt:lpstr>
      <vt:lpstr>Ports and Connectors (1 of 6)</vt:lpstr>
      <vt:lpstr>Ports and Connectors (2 of 6)</vt:lpstr>
      <vt:lpstr>Ports and Connectors (3 of 6)</vt:lpstr>
      <vt:lpstr>Ports and Connectors (4 of 6)</vt:lpstr>
      <vt:lpstr>Ports and Connectors (5 of 6)</vt:lpstr>
      <vt:lpstr>Ports and Connectors (6 of 6)</vt:lpstr>
      <vt:lpstr>Protecting Hardware (1 of 5)</vt:lpstr>
      <vt:lpstr>Protecting Hardware (2 of 5)</vt:lpstr>
      <vt:lpstr>Protecting Hardware (3 of 5)</vt:lpstr>
      <vt:lpstr>Protecting Hardware (4 of 5)</vt:lpstr>
      <vt:lpstr>Protecting Hardware (5 of 5)</vt:lpstr>
      <vt:lpstr>Health Concerns of Using Technology (1 of 2)</vt:lpstr>
      <vt:lpstr>Health Concerns of Using Technology (2 of 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3Computers and Mobile Devices: Evaluating Options for Home and Work</dc:title>
  <dc:creator>Vermatt</dc:creator>
  <cp:lastModifiedBy>L. W. Yip</cp:lastModifiedBy>
  <cp:revision>127</cp:revision>
  <dcterms:created xsi:type="dcterms:W3CDTF">2017-05-04T05:44:24Z</dcterms:created>
  <dcterms:modified xsi:type="dcterms:W3CDTF">2018-09-21T03:46:09Z</dcterms:modified>
</cp:coreProperties>
</file>